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1" r:id="rId5"/>
    <p:sldId id="282" r:id="rId6"/>
    <p:sldId id="260" r:id="rId7"/>
    <p:sldId id="259" r:id="rId8"/>
    <p:sldId id="1884" r:id="rId9"/>
    <p:sldId id="261" r:id="rId10"/>
    <p:sldId id="1909" r:id="rId11"/>
    <p:sldId id="264" r:id="rId12"/>
    <p:sldId id="263" r:id="rId13"/>
    <p:sldId id="266" r:id="rId14"/>
    <p:sldId id="1918" r:id="rId15"/>
    <p:sldId id="1920" r:id="rId16"/>
    <p:sldId id="1921" r:id="rId17"/>
    <p:sldId id="268" r:id="rId18"/>
    <p:sldId id="269" r:id="rId19"/>
    <p:sldId id="273" r:id="rId20"/>
    <p:sldId id="276" r:id="rId21"/>
    <p:sldId id="1912" r:id="rId22"/>
    <p:sldId id="1911" r:id="rId23"/>
    <p:sldId id="1915" r:id="rId24"/>
    <p:sldId id="1913" r:id="rId25"/>
    <p:sldId id="1917" r:id="rId26"/>
    <p:sldId id="1914" r:id="rId27"/>
    <p:sldId id="271" r:id="rId28"/>
    <p:sldId id="272" r:id="rId29"/>
  </p:sldIdLst>
  <p:sldSz cx="12192000" cy="6858000"/>
  <p:notesSz cx="9928225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F"/>
    <a:srgbClr val="32659D"/>
    <a:srgbClr val="1F497D"/>
    <a:srgbClr val="E38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4" d="100"/>
          <a:sy n="24" d="100"/>
        </p:scale>
        <p:origin x="3546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457"/>
          </a:xfrm>
          <a:prstGeom prst="rect">
            <a:avLst/>
          </a:prstGeom>
        </p:spPr>
        <p:txBody>
          <a:bodyPr vert="horz" lIns="80269" tIns="40135" rIns="80269" bIns="40135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409" y="1"/>
            <a:ext cx="4302231" cy="341457"/>
          </a:xfrm>
          <a:prstGeom prst="rect">
            <a:avLst/>
          </a:prstGeom>
        </p:spPr>
        <p:txBody>
          <a:bodyPr vert="horz" lIns="80269" tIns="40135" rIns="80269" bIns="40135" rtlCol="0"/>
          <a:lstStyle>
            <a:lvl1pPr algn="r">
              <a:defRPr sz="1100"/>
            </a:lvl1pPr>
          </a:lstStyle>
          <a:p>
            <a:fld id="{41707768-90C2-49D6-A7BC-85BF82390C6B}" type="datetimeFigureOut">
              <a:rPr lang="pt-BR" smtClean="0"/>
              <a:t>13/08/2024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69" tIns="40135" rIns="80269" bIns="4013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4"/>
          </a:xfrm>
          <a:prstGeom prst="rect">
            <a:avLst/>
          </a:prstGeom>
        </p:spPr>
        <p:txBody>
          <a:bodyPr vert="horz" lIns="80269" tIns="40135" rIns="80269" bIns="40135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2231" cy="341456"/>
          </a:xfrm>
          <a:prstGeom prst="rect">
            <a:avLst/>
          </a:prstGeom>
        </p:spPr>
        <p:txBody>
          <a:bodyPr vert="horz" lIns="80269" tIns="40135" rIns="80269" bIns="40135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409" y="6456219"/>
            <a:ext cx="4302231" cy="341456"/>
          </a:xfrm>
          <a:prstGeom prst="rect">
            <a:avLst/>
          </a:prstGeom>
        </p:spPr>
        <p:txBody>
          <a:bodyPr vert="horz" lIns="80269" tIns="40135" rIns="80269" bIns="40135" rtlCol="0" anchor="b"/>
          <a:lstStyle>
            <a:lvl1pPr algn="r">
              <a:defRPr sz="1100"/>
            </a:lvl1pPr>
          </a:lstStyle>
          <a:p>
            <a:fld id="{EB099F39-6268-4559-85F2-4FE0819E20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0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9F39-6268-4559-85F2-4FE0819E202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81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9F39-6268-4559-85F2-4FE0819E202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97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9F39-6268-4559-85F2-4FE0819E202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04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9F39-6268-4559-85F2-4FE0819E202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09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9F39-6268-4559-85F2-4FE0819E202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09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3831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3831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3831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1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9320" y="2854832"/>
            <a:ext cx="783335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3831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9861" y="1754251"/>
            <a:ext cx="11152276" cy="3891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tl.epl.gov.br/" TargetMode="External"/><Relationship Id="rId2" Type="http://schemas.openxmlformats.org/officeDocument/2006/relationships/hyperlink" Target="https://www.epl.gov.br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76518" y="726696"/>
            <a:ext cx="5334000" cy="4810846"/>
            <a:chOff x="1339596" y="341375"/>
            <a:chExt cx="5314315" cy="5217160"/>
          </a:xfrm>
        </p:grpSpPr>
        <p:sp>
          <p:nvSpPr>
            <p:cNvPr id="4" name="object 4"/>
            <p:cNvSpPr/>
            <p:nvPr/>
          </p:nvSpPr>
          <p:spPr>
            <a:xfrm>
              <a:off x="1339596" y="341375"/>
              <a:ext cx="5314187" cy="52166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55420" y="457199"/>
              <a:ext cx="5087111" cy="49895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2">
            <a:extLst>
              <a:ext uri="{FF2B5EF4-FFF2-40B4-BE49-F238E27FC236}">
                <a16:creationId xmlns:a16="http://schemas.microsoft.com/office/drawing/2014/main" id="{458FC31F-D885-1482-40C7-79E077ED2D2F}"/>
              </a:ext>
            </a:extLst>
          </p:cNvPr>
          <p:cNvSpPr txBox="1"/>
          <p:nvPr/>
        </p:nvSpPr>
        <p:spPr>
          <a:xfrm>
            <a:off x="5835787" y="1143000"/>
            <a:ext cx="6019800" cy="449994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484"/>
              </a:spcBef>
            </a:pPr>
            <a:r>
              <a:rPr lang="pt-BR" sz="2800" b="1" dirty="0">
                <a:solidFill>
                  <a:srgbClr val="001F5F"/>
                </a:solidFill>
                <a:latin typeface="Arial"/>
                <a:cs typeface="Arial"/>
              </a:rPr>
              <a:t>ROTA BIOCEÂNICA </a:t>
            </a:r>
            <a:r>
              <a:rPr lang="en-US" sz="2800" b="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8B45776-E79E-F55B-A97B-1F01CE266227}"/>
              </a:ext>
            </a:extLst>
          </p:cNvPr>
          <p:cNvSpPr txBox="1"/>
          <p:nvPr/>
        </p:nvSpPr>
        <p:spPr>
          <a:xfrm>
            <a:off x="5795682" y="2318434"/>
            <a:ext cx="6019800" cy="1570814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484"/>
              </a:spcBef>
            </a:pPr>
            <a:r>
              <a:rPr lang="pt-BR" b="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</a:p>
          <a:p>
            <a:pPr marL="12700" marR="5080" algn="ctr">
              <a:lnSpc>
                <a:spcPct val="150000"/>
              </a:lnSpc>
              <a:spcBef>
                <a:spcPts val="484"/>
              </a:spcBef>
            </a:pPr>
            <a:r>
              <a:rPr lang="pt-BR" b="1" dirty="0">
                <a:solidFill>
                  <a:srgbClr val="001F5F"/>
                </a:solidFill>
                <a:latin typeface="Arial"/>
                <a:cs typeface="Arial"/>
              </a:rPr>
              <a:t>Audiência Pública: “Fronteiras e Gestão Coordenada: Infraestrutura e Livre Circulação de Pessoas no Mercosul”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9D5898-6C64-2F34-3ACC-25DA0FFD4613}"/>
              </a:ext>
            </a:extLst>
          </p:cNvPr>
          <p:cNvSpPr txBox="1"/>
          <p:nvPr/>
        </p:nvSpPr>
        <p:spPr>
          <a:xfrm>
            <a:off x="7778887" y="1856769"/>
            <a:ext cx="2133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1F5F"/>
                </a:solidFill>
                <a:latin typeface="Arial"/>
                <a:cs typeface="Arial"/>
              </a:rPr>
              <a:t>PARLASUL </a:t>
            </a:r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E035788-5E2A-E685-7611-D30C76775028}"/>
              </a:ext>
            </a:extLst>
          </p:cNvPr>
          <p:cNvSpPr txBox="1"/>
          <p:nvPr/>
        </p:nvSpPr>
        <p:spPr>
          <a:xfrm>
            <a:off x="6934200" y="4800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rgbClr val="001F5F"/>
                </a:solidFill>
              </a:rPr>
              <a:t>Foz do Iguaçu, 17 de agosto de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B33256-0401-27E3-6506-0A8880A8BDE3}"/>
              </a:ext>
            </a:extLst>
          </p:cNvPr>
          <p:cNvSpPr txBox="1"/>
          <p:nvPr/>
        </p:nvSpPr>
        <p:spPr>
          <a:xfrm>
            <a:off x="464503" y="667524"/>
            <a:ext cx="92281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tx2"/>
                </a:solidFill>
                <a:latin typeface="+mj-lt"/>
                <a:ea typeface="Adobe Gothic Std B" pitchFamily="34" charset="-128"/>
                <a:cs typeface="Aharoni" panose="02010803020104030203" pitchFamily="2" charset="-79"/>
              </a:rPr>
              <a:t>CORREDOR BIOCEÂNICO: </a:t>
            </a:r>
          </a:p>
          <a:p>
            <a:pPr>
              <a:defRPr/>
            </a:pPr>
            <a:r>
              <a:rPr lang="pt-BR" sz="2700" b="1" dirty="0">
                <a:solidFill>
                  <a:schemeClr val="tx2"/>
                </a:solidFill>
                <a:latin typeface="+mj-lt"/>
                <a:ea typeface="Adobe Gothic Std B" pitchFamily="34" charset="-128"/>
                <a:cs typeface="Aharoni" panose="02010803020104030203" pitchFamily="2" charset="-79"/>
              </a:rPr>
              <a:t>DIMINUIÇÃO DE DISTÂNCIAS A PARTIR DE CAMPO GRANDE</a:t>
            </a:r>
          </a:p>
        </p:txBody>
      </p:sp>
      <p:sp>
        <p:nvSpPr>
          <p:cNvPr id="8" name="Retângulo 7">
            <a:hlinkClick r:id="rId2"/>
            <a:extLst>
              <a:ext uri="{FF2B5EF4-FFF2-40B4-BE49-F238E27FC236}">
                <a16:creationId xmlns:a16="http://schemas.microsoft.com/office/drawing/2014/main" id="{580A41EE-8264-CBD4-C4CD-DF3168C5ED1A}"/>
              </a:ext>
            </a:extLst>
          </p:cNvPr>
          <p:cNvSpPr/>
          <p:nvPr/>
        </p:nvSpPr>
        <p:spPr>
          <a:xfrm>
            <a:off x="1292225" y="5419230"/>
            <a:ext cx="3203575" cy="439738"/>
          </a:xfrm>
          <a:prstGeom prst="rect">
            <a:avLst/>
          </a:prstGeom>
          <a:solidFill>
            <a:srgbClr val="00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bg1"/>
                </a:solidFill>
              </a:rPr>
              <a:t>https://www.epl.gov.br/</a:t>
            </a:r>
          </a:p>
        </p:txBody>
      </p:sp>
      <p:sp>
        <p:nvSpPr>
          <p:cNvPr id="9" name="Retângulo 8">
            <a:hlinkClick r:id="rId3"/>
            <a:extLst>
              <a:ext uri="{FF2B5EF4-FFF2-40B4-BE49-F238E27FC236}">
                <a16:creationId xmlns:a16="http://schemas.microsoft.com/office/drawing/2014/main" id="{1856CBEC-DE40-5FBC-0B93-1BBCCE93D685}"/>
              </a:ext>
            </a:extLst>
          </p:cNvPr>
          <p:cNvSpPr/>
          <p:nvPr/>
        </p:nvSpPr>
        <p:spPr>
          <a:xfrm>
            <a:off x="4495800" y="5419230"/>
            <a:ext cx="3630613" cy="439738"/>
          </a:xfrm>
          <a:prstGeom prst="rect">
            <a:avLst/>
          </a:prstGeom>
          <a:solidFill>
            <a:srgbClr val="008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bg1"/>
                </a:solidFill>
              </a:rPr>
              <a:t>https://www.ontl.epl.gov.br/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C975B8B-7C47-9914-3669-DC5211579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561236"/>
              </p:ext>
            </p:extLst>
          </p:nvPr>
        </p:nvGraphicFramePr>
        <p:xfrm>
          <a:off x="468313" y="1621631"/>
          <a:ext cx="8628063" cy="3609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59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Origem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Destino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Distância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Pelo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Frete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Campo Grande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Mumbai/Índia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33.317km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Canal do Panamá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</a:rPr>
                        <a:t>US$ 538,63/t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24.705km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Corredor Bioceânico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US$ 437,24/t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8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</a:rPr>
                        <a:t>Campo Grande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Santiago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4.274km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São Borja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</a:rPr>
                        <a:t>US$ 229,18/t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1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3.532km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</a:t>
                      </a:r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Antofagasta e Cabotagem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</a:rPr>
                        <a:t>US$ 174,14/t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63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Campo Grande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San Salvador de Jujuy,</a:t>
                      </a:r>
                    </a:p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1.436km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</a:t>
                      </a:r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Corredor Bioceânico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</a:rPr>
                        <a:t>US$ 25,41/t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1.819km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Ponta Porã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</a:rPr>
                        <a:t>US$ 32,19/t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2.198km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Foz do Iguaçu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US$ 38,90/t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1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2.662km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São Borja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US$ 47,11/t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1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480" y="1005116"/>
            <a:ext cx="10817860" cy="5575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Dentro do acordo, 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spc="-5" dirty="0">
                <a:latin typeface="Arial"/>
                <a:cs typeface="Arial"/>
              </a:rPr>
              <a:t>Brasil ficou responsável </a:t>
            </a:r>
            <a:r>
              <a:rPr sz="1800" spc="-10" dirty="0">
                <a:latin typeface="Arial"/>
                <a:cs typeface="Arial"/>
              </a:rPr>
              <a:t>por </a:t>
            </a:r>
            <a:r>
              <a:rPr sz="1800" spc="-5" dirty="0">
                <a:latin typeface="Arial"/>
                <a:cs typeface="Arial"/>
              </a:rPr>
              <a:t>construir os acessos da BR-267 até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ponte</a:t>
            </a:r>
            <a:r>
              <a:rPr sz="1800" spc="4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que</a:t>
            </a:r>
            <a:endParaRPr sz="18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Arial"/>
                <a:cs typeface="Arial"/>
              </a:rPr>
              <a:t>ligará Porto Murtinho a Carmelo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Peralta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355600" marR="8255" indent="-342900" algn="just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O </a:t>
            </a:r>
            <a:r>
              <a:rPr sz="1800" spc="-5" dirty="0">
                <a:latin typeface="Arial"/>
                <a:cs typeface="Arial"/>
              </a:rPr>
              <a:t>Ministério de Infraestrutura, através do </a:t>
            </a:r>
            <a:r>
              <a:rPr sz="1800" spc="-45" dirty="0">
                <a:latin typeface="Arial"/>
                <a:cs typeface="Arial"/>
              </a:rPr>
              <a:t>DNIT, </a:t>
            </a:r>
            <a:r>
              <a:rPr sz="1800" spc="-5" dirty="0">
                <a:latin typeface="Arial"/>
                <a:cs typeface="Arial"/>
              </a:rPr>
              <a:t>licitou elaboração do estudo e projeto para o contorno  rodoviário em Porto Murtinho, </a:t>
            </a:r>
            <a:r>
              <a:rPr sz="1800" dirty="0">
                <a:latin typeface="Arial"/>
                <a:cs typeface="Arial"/>
              </a:rPr>
              <a:t>com </a:t>
            </a:r>
            <a:r>
              <a:rPr sz="1800" spc="-5" dirty="0">
                <a:latin typeface="Arial"/>
                <a:cs typeface="Arial"/>
              </a:rPr>
              <a:t>acesso à Ponte Internacional Brasil/Paraguai e o Centro Integrado  de Controle de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Fronteira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endParaRPr lang="en-US" sz="1800" b="1" spc="-5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RECURSOS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VIABILIZADOS</a:t>
            </a:r>
            <a:r>
              <a:rPr lang="en-US" b="1" spc="-10" dirty="0">
                <a:latin typeface="Arial"/>
                <a:cs typeface="Arial"/>
              </a:rPr>
              <a:t> ATÉ 2022</a:t>
            </a:r>
            <a:r>
              <a:rPr sz="1800" b="1" spc="-10" dirty="0">
                <a:latin typeface="Arial"/>
                <a:cs typeface="Arial"/>
              </a:rPr>
              <a:t>:</a:t>
            </a:r>
            <a:r>
              <a:rPr lang="en-US" b="1" spc="-10" dirty="0">
                <a:latin typeface="Arial"/>
                <a:cs typeface="Arial"/>
              </a:rPr>
              <a:t> </a:t>
            </a:r>
          </a:p>
          <a:p>
            <a:pPr marL="298450" indent="-28575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spc="-10" dirty="0">
                <a:latin typeface="Arial"/>
                <a:cs typeface="Arial"/>
              </a:rPr>
              <a:t>R$ 41,5 </a:t>
            </a:r>
            <a:r>
              <a:rPr lang="en-US" spc="-10" dirty="0" err="1">
                <a:latin typeface="Arial"/>
                <a:cs typeface="Arial"/>
              </a:rPr>
              <a:t>milhões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em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recursos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federais</a:t>
            </a:r>
            <a:r>
              <a:rPr lang="en-US" spc="-10" dirty="0">
                <a:latin typeface="Arial"/>
                <a:cs typeface="Arial"/>
              </a:rPr>
              <a:t> para a Rota </a:t>
            </a:r>
            <a:r>
              <a:rPr lang="en-US" spc="-10" dirty="0" err="1">
                <a:latin typeface="Arial"/>
                <a:cs typeface="Arial"/>
              </a:rPr>
              <a:t>Bioceânica</a:t>
            </a:r>
            <a:endParaRPr lang="en-US" spc="-1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endParaRPr lang="en-US" sz="1800" b="1" spc="-1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endParaRPr lang="en-US" sz="1800" b="1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en-US" sz="1800" b="1" dirty="0">
                <a:latin typeface="Arial"/>
                <a:cs typeface="Arial"/>
              </a:rPr>
              <a:t>INCLUSÃO NO ORÇAMENTO DA UNIÃO EM 2023:</a:t>
            </a:r>
            <a:endParaRPr lang="en-US" dirty="0">
              <a:latin typeface="Arial"/>
              <a:cs typeface="Arial"/>
            </a:endParaRPr>
          </a:p>
          <a:p>
            <a:pPr marL="298450" indent="-28575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R$ 95 </a:t>
            </a:r>
            <a:r>
              <a:rPr lang="en-US" dirty="0" err="1">
                <a:latin typeface="Arial"/>
                <a:cs typeface="Arial"/>
              </a:rPr>
              <a:t>milhões</a:t>
            </a:r>
            <a:r>
              <a:rPr lang="en-US" dirty="0">
                <a:latin typeface="Arial"/>
                <a:cs typeface="Arial"/>
              </a:rPr>
              <a:t> para </a:t>
            </a:r>
            <a:r>
              <a:rPr lang="en-US" dirty="0" err="1">
                <a:latin typeface="Arial"/>
                <a:cs typeface="Arial"/>
              </a:rPr>
              <a:t>adequação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trecho</a:t>
            </a:r>
            <a:r>
              <a:rPr lang="en-US" dirty="0">
                <a:latin typeface="Arial"/>
                <a:cs typeface="Arial"/>
              </a:rPr>
              <a:t> entre </a:t>
            </a:r>
            <a:r>
              <a:rPr lang="en-US" dirty="0" err="1">
                <a:latin typeface="Arial"/>
                <a:cs typeface="Arial"/>
              </a:rPr>
              <a:t>os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municípios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Bataguassu</a:t>
            </a:r>
            <a:r>
              <a:rPr lang="en-US" dirty="0">
                <a:latin typeface="Arial"/>
                <a:cs typeface="Arial"/>
              </a:rPr>
              <a:t> e Porto </a:t>
            </a:r>
            <a:r>
              <a:rPr lang="en-US" dirty="0" err="1">
                <a:latin typeface="Arial"/>
                <a:cs typeface="Arial"/>
              </a:rPr>
              <a:t>Murtinho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em</a:t>
            </a:r>
            <a:r>
              <a:rPr lang="en-US" dirty="0">
                <a:latin typeface="Arial"/>
                <a:cs typeface="Arial"/>
              </a:rPr>
              <a:t> Mato Grosso do </a:t>
            </a:r>
            <a:r>
              <a:rPr lang="en-US" dirty="0" err="1">
                <a:latin typeface="Arial"/>
                <a:cs typeface="Arial"/>
              </a:rPr>
              <a:t>Sul</a:t>
            </a:r>
            <a:r>
              <a:rPr lang="en-US" dirty="0">
                <a:latin typeface="Arial"/>
                <a:cs typeface="Arial"/>
              </a:rPr>
              <a:t> (a </a:t>
            </a:r>
            <a:r>
              <a:rPr lang="en-US" dirty="0" err="1">
                <a:latin typeface="Arial"/>
                <a:cs typeface="Arial"/>
              </a:rPr>
              <a:t>executar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12700" algn="just">
              <a:lnSpc>
                <a:spcPct val="100000"/>
              </a:lnSpc>
            </a:pPr>
            <a:endParaRPr lang="en-US" dirty="0">
              <a:latin typeface="Arial"/>
              <a:cs typeface="Arial"/>
            </a:endParaRPr>
          </a:p>
          <a:p>
            <a:pPr marL="298450" indent="-285750"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PAC – R$ 15,4 </a:t>
            </a:r>
            <a:r>
              <a:rPr lang="en-US" dirty="0" err="1">
                <a:latin typeface="Arial"/>
                <a:cs typeface="Arial"/>
              </a:rPr>
              <a:t>bilhões</a:t>
            </a:r>
            <a:r>
              <a:rPr lang="en-US" dirty="0">
                <a:latin typeface="Arial"/>
                <a:cs typeface="Arial"/>
              </a:rPr>
              <a:t>  para </a:t>
            </a:r>
            <a:r>
              <a:rPr lang="pt-BR" dirty="0">
                <a:latin typeface="Arial"/>
                <a:cs typeface="Arial"/>
              </a:rPr>
              <a:t>investimentos em rodovias, ferrovias, portos, e hidrovias em MS.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endParaRPr lang="en-US" b="1" spc="-5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9588" y="304800"/>
            <a:ext cx="83356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O QUE ESTÁ SENDO REALIZADO:</a:t>
            </a:r>
            <a:r>
              <a:rPr sz="32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BRASIL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43800" y="1316736"/>
            <a:ext cx="4523740" cy="5337175"/>
            <a:chOff x="7543800" y="1316736"/>
            <a:chExt cx="4523740" cy="5337175"/>
          </a:xfrm>
        </p:grpSpPr>
        <p:sp>
          <p:nvSpPr>
            <p:cNvPr id="3" name="object 3"/>
            <p:cNvSpPr/>
            <p:nvPr/>
          </p:nvSpPr>
          <p:spPr>
            <a:xfrm>
              <a:off x="7543800" y="1316736"/>
              <a:ext cx="3788663" cy="26624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76259" y="4023359"/>
              <a:ext cx="3890772" cy="2630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29600" y="4114800"/>
              <a:ext cx="3788663" cy="25283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9740" y="1231772"/>
            <a:ext cx="651637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sz="2000" spc="-5" dirty="0">
                <a:latin typeface="Arial"/>
                <a:cs typeface="Arial"/>
              </a:rPr>
              <a:t>Corredor já </a:t>
            </a:r>
            <a:r>
              <a:rPr sz="2000" dirty="0">
                <a:latin typeface="Arial"/>
                <a:cs typeface="Arial"/>
              </a:rPr>
              <a:t>está </a:t>
            </a:r>
            <a:r>
              <a:rPr sz="2000" spc="-5" dirty="0">
                <a:latin typeface="Arial"/>
                <a:cs typeface="Arial"/>
              </a:rPr>
              <a:t>transformando </a:t>
            </a:r>
            <a:r>
              <a:rPr sz="2000" dirty="0">
                <a:latin typeface="Arial"/>
                <a:cs typeface="Arial"/>
              </a:rPr>
              <a:t>a economia </a:t>
            </a:r>
            <a:r>
              <a:rPr sz="2000" spc="-5" dirty="0">
                <a:latin typeface="Arial"/>
                <a:cs typeface="Arial"/>
              </a:rPr>
              <a:t>local:  </a:t>
            </a:r>
            <a:r>
              <a:rPr sz="2000" dirty="0">
                <a:latin typeface="Arial"/>
                <a:cs typeface="Arial"/>
              </a:rPr>
              <a:t>valorização imobiliária, </a:t>
            </a:r>
            <a:r>
              <a:rPr sz="2000" spc="-5" dirty="0">
                <a:latin typeface="Arial"/>
                <a:cs typeface="Arial"/>
              </a:rPr>
              <a:t>criação de </a:t>
            </a:r>
            <a:r>
              <a:rPr sz="2000" dirty="0">
                <a:latin typeface="Arial"/>
                <a:cs typeface="Arial"/>
              </a:rPr>
              <a:t>serviços </a:t>
            </a:r>
            <a:r>
              <a:rPr sz="2000" spc="-5" dirty="0">
                <a:latin typeface="Arial"/>
                <a:cs typeface="Arial"/>
              </a:rPr>
              <a:t>logísticos,  </a:t>
            </a:r>
            <a:r>
              <a:rPr sz="2000" dirty="0">
                <a:latin typeface="Arial"/>
                <a:cs typeface="Arial"/>
              </a:rPr>
              <a:t>mais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empregos</a:t>
            </a: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"/>
            </a:pPr>
            <a:endParaRPr sz="2050" dirty="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sz="2000" dirty="0">
                <a:latin typeface="Arial"/>
                <a:cs typeface="Arial"/>
              </a:rPr>
              <a:t>FV Cereais </a:t>
            </a:r>
            <a:r>
              <a:rPr sz="2000" spc="-5" dirty="0">
                <a:latin typeface="Arial"/>
                <a:cs typeface="Arial"/>
              </a:rPr>
              <a:t>já opera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partir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Porto </a:t>
            </a:r>
            <a:r>
              <a:rPr sz="2000" dirty="0">
                <a:latin typeface="Arial"/>
                <a:cs typeface="Arial"/>
              </a:rPr>
              <a:t>Murtinho e </a:t>
            </a:r>
            <a:r>
              <a:rPr sz="2000" spc="-5" dirty="0">
                <a:latin typeface="Arial"/>
                <a:cs typeface="Arial"/>
              </a:rPr>
              <a:t>outros  três terminais fluviais serão construídos. </a:t>
            </a:r>
            <a:r>
              <a:rPr sz="2000" dirty="0">
                <a:latin typeface="Arial"/>
                <a:cs typeface="Arial"/>
              </a:rPr>
              <a:t>Devem  </a:t>
            </a:r>
            <a:r>
              <a:rPr sz="2000" spc="-5" dirty="0">
                <a:latin typeface="Arial"/>
                <a:cs typeface="Arial"/>
              </a:rPr>
              <a:t>exportar </a:t>
            </a:r>
            <a:r>
              <a:rPr sz="2000" dirty="0">
                <a:latin typeface="Arial"/>
                <a:cs typeface="Arial"/>
              </a:rPr>
              <a:t>2 </a:t>
            </a:r>
            <a:r>
              <a:rPr sz="2000" spc="-5" dirty="0">
                <a:latin typeface="Arial"/>
                <a:cs typeface="Arial"/>
              </a:rPr>
              <a:t>milhões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toneladas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soja e milho </a:t>
            </a:r>
            <a:r>
              <a:rPr sz="2000" spc="-15" dirty="0">
                <a:latin typeface="Arial"/>
                <a:cs typeface="Arial"/>
              </a:rPr>
              <a:t>no  </a:t>
            </a:r>
            <a:r>
              <a:rPr sz="2000" dirty="0">
                <a:latin typeface="Arial"/>
                <a:cs typeface="Arial"/>
              </a:rPr>
              <a:t>futuro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46251" y="4280661"/>
            <a:ext cx="58915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1547495" algn="l"/>
                <a:tab pos="2929255" algn="l"/>
                <a:tab pos="3478529" algn="l"/>
                <a:tab pos="4648835" algn="l"/>
                <a:tab pos="5397500" algn="l"/>
              </a:tabLst>
            </a:pPr>
            <a:r>
              <a:rPr sz="2000" dirty="0">
                <a:latin typeface="Arial"/>
                <a:cs typeface="Arial"/>
              </a:rPr>
              <a:t>fu</a:t>
            </a:r>
            <a:r>
              <a:rPr sz="2000" spc="-10" dirty="0">
                <a:latin typeface="Arial"/>
                <a:cs typeface="Arial"/>
              </a:rPr>
              <a:t>tu</a:t>
            </a:r>
            <a:r>
              <a:rPr sz="2000" dirty="0">
                <a:latin typeface="Arial"/>
                <a:cs typeface="Arial"/>
              </a:rPr>
              <a:t>ro	será	c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ru</a:t>
            </a:r>
            <a:r>
              <a:rPr sz="2000" spc="-20" dirty="0">
                <a:latin typeface="Arial"/>
                <a:cs typeface="Arial"/>
              </a:rPr>
              <a:t>í</a:t>
            </a:r>
            <a:r>
              <a:rPr sz="2000" dirty="0">
                <a:latin typeface="Arial"/>
                <a:cs typeface="Arial"/>
              </a:rPr>
              <a:t>do	</a:t>
            </a:r>
            <a:r>
              <a:rPr sz="2000" spc="-15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m	segun</a:t>
            </a:r>
            <a:r>
              <a:rPr sz="2000" spc="-10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o	pátio	com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3975303"/>
            <a:ext cx="65163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87020" algn="l"/>
                <a:tab pos="1757045" algn="l"/>
                <a:tab pos="2212975" algn="l"/>
                <a:tab pos="2736850" algn="l"/>
                <a:tab pos="3459479" algn="l"/>
                <a:tab pos="4140835" algn="l"/>
                <a:tab pos="4735195" algn="l"/>
                <a:tab pos="6206490" algn="l"/>
              </a:tabLst>
            </a:pPr>
            <a:r>
              <a:rPr sz="2000" dirty="0" err="1">
                <a:latin typeface="Arial"/>
                <a:cs typeface="Arial"/>
              </a:rPr>
              <a:t>Cons</a:t>
            </a:r>
            <a:r>
              <a:rPr sz="2000" spc="-10" dirty="0" err="1">
                <a:latin typeface="Arial"/>
                <a:cs typeface="Arial"/>
              </a:rPr>
              <a:t>tr</a:t>
            </a:r>
            <a:r>
              <a:rPr sz="2000" dirty="0" err="1">
                <a:latin typeface="Arial"/>
                <a:cs typeface="Arial"/>
              </a:rPr>
              <a:t>u</a:t>
            </a:r>
            <a:r>
              <a:rPr sz="2000" spc="-10" dirty="0" err="1">
                <a:latin typeface="Arial"/>
                <a:cs typeface="Arial"/>
              </a:rPr>
              <a:t>ç</a:t>
            </a:r>
            <a:r>
              <a:rPr sz="2000" dirty="0" err="1">
                <a:latin typeface="Arial"/>
                <a:cs typeface="Arial"/>
              </a:rPr>
              <a:t>ão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um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 err="1">
                <a:latin typeface="Arial"/>
                <a:cs typeface="Arial"/>
              </a:rPr>
              <a:t>pát</a:t>
            </a:r>
            <a:r>
              <a:rPr sz="2000" spc="-10" dirty="0" err="1">
                <a:latin typeface="Arial"/>
                <a:cs typeface="Arial"/>
              </a:rPr>
              <a:t>i</a:t>
            </a:r>
            <a:r>
              <a:rPr sz="2000" dirty="0" err="1">
                <a:latin typeface="Arial"/>
                <a:cs typeface="Arial"/>
              </a:rPr>
              <a:t>o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a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</a:t>
            </a:r>
            <a:r>
              <a:rPr sz="2000" spc="-15" dirty="0">
                <a:latin typeface="Arial"/>
                <a:cs typeface="Arial"/>
              </a:rPr>
              <a:t>0</a:t>
            </a:r>
            <a:r>
              <a:rPr sz="2000" dirty="0">
                <a:latin typeface="Arial"/>
                <a:cs typeface="Arial"/>
              </a:rPr>
              <a:t>0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 err="1">
                <a:latin typeface="Arial"/>
                <a:cs typeface="Arial"/>
              </a:rPr>
              <a:t>cami</a:t>
            </a:r>
            <a:r>
              <a:rPr sz="2000" spc="-15" dirty="0" err="1">
                <a:latin typeface="Arial"/>
                <a:cs typeface="Arial"/>
              </a:rPr>
              <a:t>n</a:t>
            </a:r>
            <a:r>
              <a:rPr sz="2000" dirty="0" err="1">
                <a:latin typeface="Arial"/>
                <a:cs typeface="Arial"/>
              </a:rPr>
              <a:t>hõ</a:t>
            </a:r>
            <a:r>
              <a:rPr sz="2000" spc="-10" dirty="0" err="1">
                <a:latin typeface="Arial"/>
                <a:cs typeface="Arial"/>
              </a:rPr>
              <a:t>e</a:t>
            </a:r>
            <a:r>
              <a:rPr sz="2000" spc="5" dirty="0" err="1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;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</a:t>
            </a:r>
            <a:r>
              <a:rPr lang="pt-BR" sz="2000" dirty="0"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a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55394" y="402082"/>
            <a:ext cx="83362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INFRAESTRUTURA EM </a:t>
            </a:r>
            <a:r>
              <a:rPr sz="3200" spc="-10" dirty="0">
                <a:solidFill>
                  <a:srgbClr val="001F5F"/>
                </a:solidFill>
                <a:latin typeface="Arial"/>
                <a:cs typeface="Arial"/>
              </a:rPr>
              <a:t>PORTO</a:t>
            </a:r>
            <a:r>
              <a:rPr sz="3200" spc="-2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MURTINHO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251" y="4585461"/>
            <a:ext cx="7000240" cy="151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mesma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dimensão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 dirty="0">
              <a:latin typeface="Arial"/>
              <a:cs typeface="Arial"/>
            </a:endParaRPr>
          </a:p>
          <a:p>
            <a:pPr marL="1711325" marR="5080" indent="-287020" algn="just">
              <a:lnSpc>
                <a:spcPct val="100000"/>
              </a:lnSpc>
              <a:buFont typeface="Wingdings"/>
              <a:buChar char=""/>
              <a:tabLst>
                <a:tab pos="1711960" algn="l"/>
              </a:tabLst>
            </a:pPr>
            <a:r>
              <a:rPr sz="2000" b="1" dirty="0">
                <a:latin typeface="Arial"/>
                <a:cs typeface="Arial"/>
              </a:rPr>
              <a:t>Liberação de R$ 400 </a:t>
            </a:r>
            <a:r>
              <a:rPr sz="2000" b="1" spc="-5" dirty="0">
                <a:latin typeface="Arial"/>
                <a:cs typeface="Arial"/>
              </a:rPr>
              <a:t>mil </a:t>
            </a:r>
            <a:r>
              <a:rPr sz="2000" b="1" dirty="0">
                <a:latin typeface="Arial"/>
                <a:cs typeface="Arial"/>
              </a:rPr>
              <a:t>junto ao MDR para  elaboração de um </a:t>
            </a:r>
            <a:r>
              <a:rPr sz="2000" b="1" spc="-5" dirty="0">
                <a:latin typeface="Arial"/>
                <a:cs typeface="Arial"/>
              </a:rPr>
              <a:t>novo </a:t>
            </a:r>
            <a:r>
              <a:rPr sz="2000" b="1" dirty="0">
                <a:latin typeface="Arial"/>
                <a:cs typeface="Arial"/>
              </a:rPr>
              <a:t>plano diretor para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  cidade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2286000"/>
            <a:ext cx="5872140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sz="1600" b="1" spc="-5" dirty="0">
                <a:latin typeface="Arial"/>
                <a:cs typeface="Arial"/>
              </a:rPr>
              <a:t>Construção </a:t>
            </a:r>
            <a:r>
              <a:rPr sz="1600" b="1" dirty="0">
                <a:latin typeface="Arial"/>
                <a:cs typeface="Arial"/>
              </a:rPr>
              <a:t>da </a:t>
            </a:r>
            <a:r>
              <a:rPr sz="1600" b="1" spc="-5" dirty="0">
                <a:latin typeface="Arial"/>
                <a:cs typeface="Arial"/>
              </a:rPr>
              <a:t>ponte entre Porto  </a:t>
            </a:r>
            <a:r>
              <a:rPr sz="1600" b="1" dirty="0">
                <a:latin typeface="Arial"/>
                <a:cs typeface="Arial"/>
              </a:rPr>
              <a:t>Murtinho e </a:t>
            </a:r>
            <a:r>
              <a:rPr sz="1600" b="1" spc="-5" dirty="0">
                <a:latin typeface="Arial"/>
                <a:cs typeface="Arial"/>
              </a:rPr>
              <a:t>Carmelo Peralta</a:t>
            </a:r>
            <a:r>
              <a:rPr sz="1600" spc="-5" dirty="0">
                <a:latin typeface="Arial"/>
                <a:cs typeface="Arial"/>
              </a:rPr>
              <a:t>, </a:t>
            </a:r>
            <a:r>
              <a:rPr sz="1600" dirty="0">
                <a:latin typeface="Arial"/>
                <a:cs typeface="Arial"/>
              </a:rPr>
              <a:t>que </a:t>
            </a:r>
            <a:r>
              <a:rPr sz="1600" spc="-10" dirty="0">
                <a:latin typeface="Arial"/>
                <a:cs typeface="Arial"/>
              </a:rPr>
              <a:t>terá  </a:t>
            </a:r>
            <a:r>
              <a:rPr sz="1600" dirty="0">
                <a:latin typeface="Arial"/>
                <a:cs typeface="Arial"/>
              </a:rPr>
              <a:t>680 metros de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extensão</a:t>
            </a:r>
          </a:p>
          <a:p>
            <a:pPr marL="12065" marR="5080">
              <a:lnSpc>
                <a:spcPct val="100000"/>
              </a:lnSpc>
              <a:spcBef>
                <a:spcPts val="5"/>
              </a:spcBef>
              <a:tabLst>
                <a:tab pos="299720" algn="l"/>
              </a:tabLst>
            </a:pPr>
            <a:endParaRPr lang="pt-BR" sz="1600" dirty="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z="1600" spc="-5" dirty="0" err="1">
                <a:latin typeface="Arial"/>
                <a:cs typeface="Arial"/>
              </a:rPr>
              <a:t>Orçada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em US$ </a:t>
            </a:r>
            <a:r>
              <a:rPr lang="pt-BR" sz="1600" dirty="0">
                <a:latin typeface="Arial"/>
                <a:cs typeface="Arial"/>
              </a:rPr>
              <a:t>102,6 </a:t>
            </a:r>
            <a:r>
              <a:rPr sz="1600" dirty="0" err="1">
                <a:latin typeface="Arial"/>
                <a:cs typeface="Arial"/>
              </a:rPr>
              <a:t>milhões</a:t>
            </a:r>
            <a:r>
              <a:rPr sz="1600" dirty="0">
                <a:latin typeface="Arial"/>
                <a:cs typeface="Arial"/>
              </a:rPr>
              <a:t>,</a:t>
            </a:r>
            <a:r>
              <a:rPr lang="pt-BR" sz="16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 err="1">
                <a:latin typeface="Arial"/>
                <a:cs typeface="Arial"/>
              </a:rPr>
              <a:t>ponte</a:t>
            </a:r>
            <a:r>
              <a:rPr sz="1600" spc="-5" dirty="0">
                <a:latin typeface="Arial"/>
                <a:cs typeface="Arial"/>
              </a:rPr>
              <a:t>  </a:t>
            </a:r>
            <a:r>
              <a:rPr lang="en-US" sz="1600" dirty="0" err="1">
                <a:latin typeface="Arial"/>
                <a:cs typeface="Arial"/>
              </a:rPr>
              <a:t>vem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sendo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construída </a:t>
            </a:r>
            <a:r>
              <a:rPr sz="1600" dirty="0">
                <a:latin typeface="Arial"/>
                <a:cs typeface="Arial"/>
              </a:rPr>
              <a:t>com recursos da  </a:t>
            </a:r>
            <a:r>
              <a:rPr sz="1600" dirty="0" err="1">
                <a:latin typeface="Arial"/>
                <a:cs typeface="Arial"/>
              </a:rPr>
              <a:t>Itaipu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 err="1">
                <a:latin typeface="Arial"/>
                <a:cs typeface="Arial"/>
              </a:rPr>
              <a:t>Binacional</a:t>
            </a:r>
            <a:endParaRPr lang="en-US" sz="1600" dirty="0">
              <a:latin typeface="Arial"/>
              <a:cs typeface="Arial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endParaRPr lang="pt-BR" sz="1600" dirty="0">
              <a:latin typeface="Arial"/>
              <a:cs typeface="Arial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lang="pt-BR" sz="1600" b="1" dirty="0">
                <a:latin typeface="Arial"/>
                <a:cs typeface="Arial"/>
              </a:rPr>
              <a:t>Fim da obras em abril de 2025.</a:t>
            </a:r>
            <a:endParaRPr lang="pt-BR"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79590" y="1066800"/>
            <a:ext cx="896239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001F5F"/>
                </a:solidFill>
                <a:latin typeface="Arial"/>
                <a:cs typeface="Arial"/>
              </a:rPr>
              <a:t>O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QUE ESTÁ SENDO REALIZADO:</a:t>
            </a:r>
            <a:r>
              <a:rPr sz="20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000" spc="-30" dirty="0">
                <a:solidFill>
                  <a:srgbClr val="001F5F"/>
                </a:solidFill>
                <a:latin typeface="Arial"/>
                <a:cs typeface="Arial"/>
              </a:rPr>
              <a:t>PONTE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2" y="0"/>
            <a:ext cx="41533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3D0C8C2-4557-151F-3081-BAF91AA9136B}"/>
              </a:ext>
            </a:extLst>
          </p:cNvPr>
          <p:cNvSpPr txBox="1"/>
          <p:nvPr/>
        </p:nvSpPr>
        <p:spPr>
          <a:xfrm>
            <a:off x="2057400" y="5638800"/>
            <a:ext cx="2468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Consórcio PYBRA, Maio. 2024</a:t>
            </a:r>
          </a:p>
        </p:txBody>
      </p:sp>
      <p:sp>
        <p:nvSpPr>
          <p:cNvPr id="6" name="Seta para Cima 12">
            <a:extLst>
              <a:ext uri="{FF2B5EF4-FFF2-40B4-BE49-F238E27FC236}">
                <a16:creationId xmlns:a16="http://schemas.microsoft.com/office/drawing/2014/main" id="{3A1D333C-46B7-2A78-4035-7958092B1CA8}"/>
              </a:ext>
            </a:extLst>
          </p:cNvPr>
          <p:cNvSpPr/>
          <p:nvPr/>
        </p:nvSpPr>
        <p:spPr>
          <a:xfrm>
            <a:off x="6248400" y="2971800"/>
            <a:ext cx="260506" cy="34986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2E5103FF-36D6-C963-DC69-AA4F1E092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4" y="800138"/>
            <a:ext cx="8078726" cy="46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8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370888"/>
            <a:ext cx="115824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5" dirty="0">
                <a:solidFill>
                  <a:srgbClr val="001F5F"/>
                </a:solidFill>
                <a:latin typeface="Arial"/>
                <a:cs typeface="Arial"/>
              </a:rPr>
              <a:t>LADO PARAGUAI: </a:t>
            </a:r>
            <a:r>
              <a:rPr lang="pt-BR" sz="2000" dirty="0"/>
              <a:t>Todas estacas 100% executadas • Todos os blocos 100% executados • Pilares em execução 100% • Travessas em execução 100% • Pilar 13 (Principal) 60% • Viadutos (10 vãos) 90% 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Imagem 3" descr="Vista aérea de uma estrada&#10;&#10;Descrição gerada automaticamente">
            <a:extLst>
              <a:ext uri="{FF2B5EF4-FFF2-40B4-BE49-F238E27FC236}">
                <a16:creationId xmlns:a16="http://schemas.microsoft.com/office/drawing/2014/main" id="{B2D961F6-6684-CEFA-45F5-D5DF2989B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6082963" cy="3367461"/>
          </a:xfrm>
          <a:prstGeom prst="rect">
            <a:avLst/>
          </a:prstGeom>
        </p:spPr>
      </p:pic>
      <p:pic>
        <p:nvPicPr>
          <p:cNvPr id="12" name="Imagem 11" descr="Torre de metal&#10;&#10;Descrição gerada automaticamente com confiança baixa">
            <a:extLst>
              <a:ext uri="{FF2B5EF4-FFF2-40B4-BE49-F238E27FC236}">
                <a16:creationId xmlns:a16="http://schemas.microsoft.com/office/drawing/2014/main" id="{5BFF251D-1C93-9E70-F361-334B8529C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14653"/>
            <a:ext cx="4839375" cy="545858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E9A761-1A6C-9563-190D-F7F73115FF56}"/>
              </a:ext>
            </a:extLst>
          </p:cNvPr>
          <p:cNvSpPr txBox="1"/>
          <p:nvPr/>
        </p:nvSpPr>
        <p:spPr>
          <a:xfrm>
            <a:off x="4056997" y="5562600"/>
            <a:ext cx="2468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Consórcio PYBRA, Maio. 2024</a:t>
            </a:r>
          </a:p>
        </p:txBody>
      </p:sp>
    </p:spTree>
    <p:extLst>
      <p:ext uri="{BB962C8B-B14F-4D97-AF65-F5344CB8AC3E}">
        <p14:creationId xmlns:p14="http://schemas.microsoft.com/office/powerpoint/2010/main" val="146427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7502" y="510427"/>
            <a:ext cx="1158589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000" spc="5" dirty="0">
                <a:solidFill>
                  <a:srgbClr val="001F5F"/>
                </a:solidFill>
                <a:latin typeface="Arial"/>
                <a:cs typeface="Arial"/>
              </a:rPr>
              <a:t>LADO BRASIL: </a:t>
            </a:r>
            <a:r>
              <a:rPr lang="pt-BR" sz="2000" dirty="0"/>
              <a:t>Todas estacas 100% executadas • Blocos em execução 100% • Pilares em execução 100% • Travessas em execução 80%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E9A761-1A6C-9563-190D-F7F73115FF56}"/>
              </a:ext>
            </a:extLst>
          </p:cNvPr>
          <p:cNvSpPr txBox="1"/>
          <p:nvPr/>
        </p:nvSpPr>
        <p:spPr>
          <a:xfrm>
            <a:off x="4858698" y="5819001"/>
            <a:ext cx="2468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Consórcio PYBRA, Maio. 2024</a:t>
            </a:r>
          </a:p>
        </p:txBody>
      </p:sp>
      <p:pic>
        <p:nvPicPr>
          <p:cNvPr id="3" name="Imagem 2" descr="Vista aérea de um campo verde&#10;&#10;Descrição gerada automaticamente">
            <a:extLst>
              <a:ext uri="{FF2B5EF4-FFF2-40B4-BE49-F238E27FC236}">
                <a16:creationId xmlns:a16="http://schemas.microsoft.com/office/drawing/2014/main" id="{03B1267D-0097-7E63-83B2-66519593B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8412"/>
            <a:ext cx="7098338" cy="38341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549525C-DF42-0429-8794-317E7C2C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734" y="1751894"/>
            <a:ext cx="4400266" cy="50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4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400050"/>
            <a:ext cx="965238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5460" marR="5080" indent="-1763395">
              <a:lnSpc>
                <a:spcPct val="100000"/>
              </a:lnSpc>
              <a:spcBef>
                <a:spcPts val="105"/>
              </a:spcBef>
            </a:pPr>
            <a:r>
              <a:rPr lang="en-US" sz="3200" spc="-20" dirty="0">
                <a:solidFill>
                  <a:srgbClr val="001F5F"/>
                </a:solidFill>
              </a:rPr>
              <a:t>PRIMEIRAS </a:t>
            </a:r>
            <a:r>
              <a:rPr sz="3200" spc="-20" dirty="0">
                <a:solidFill>
                  <a:srgbClr val="001F5F"/>
                </a:solidFill>
              </a:rPr>
              <a:t>AÇÕES </a:t>
            </a:r>
            <a:r>
              <a:rPr sz="3200" spc="-55" dirty="0">
                <a:solidFill>
                  <a:srgbClr val="001F5F"/>
                </a:solidFill>
              </a:rPr>
              <a:t>PARA </a:t>
            </a:r>
            <a:r>
              <a:rPr sz="3200" spc="-15" dirty="0">
                <a:solidFill>
                  <a:srgbClr val="001F5F"/>
                </a:solidFill>
              </a:rPr>
              <a:t>DIVULGAR </a:t>
            </a:r>
            <a:r>
              <a:rPr sz="3200" dirty="0">
                <a:solidFill>
                  <a:srgbClr val="001F5F"/>
                </a:solidFill>
              </a:rPr>
              <a:t>A </a:t>
            </a:r>
            <a:r>
              <a:rPr sz="3200" spc="-95" dirty="0">
                <a:solidFill>
                  <a:srgbClr val="001F5F"/>
                </a:solidFill>
              </a:rPr>
              <a:t>ROT</a:t>
            </a:r>
            <a:r>
              <a:rPr lang="pt-BR" sz="3200" spc="-95" dirty="0">
                <a:solidFill>
                  <a:srgbClr val="001F5F"/>
                </a:solidFill>
              </a:rPr>
              <a:t>A </a:t>
            </a:r>
            <a:r>
              <a:rPr sz="3200" spc="-5" dirty="0">
                <a:solidFill>
                  <a:srgbClr val="001F5F"/>
                </a:solidFill>
              </a:rPr>
              <a:t>BIOCEÂNICA</a:t>
            </a:r>
            <a:r>
              <a:rPr lang="pt-BR" sz="3200" spc="-5" dirty="0">
                <a:solidFill>
                  <a:srgbClr val="001F5F"/>
                </a:solidFill>
              </a:rPr>
              <a:t> </a:t>
            </a:r>
            <a:r>
              <a:rPr lang="pt-BR" sz="3200" dirty="0">
                <a:solidFill>
                  <a:srgbClr val="001F5F"/>
                </a:solidFill>
              </a:rPr>
              <a:t>E </a:t>
            </a:r>
            <a:r>
              <a:rPr sz="3200" spc="-5" dirty="0">
                <a:solidFill>
                  <a:srgbClr val="001F5F"/>
                </a:solidFill>
              </a:rPr>
              <a:t>CRIAR</a:t>
            </a:r>
            <a:r>
              <a:rPr lang="pt-BR" sz="3200" spc="-5" dirty="0">
                <a:solidFill>
                  <a:srgbClr val="001F5F"/>
                </a:solidFill>
              </a:rPr>
              <a:t>  </a:t>
            </a:r>
            <a:r>
              <a:rPr sz="3200" spc="-15" dirty="0">
                <a:solidFill>
                  <a:srgbClr val="001F5F"/>
                </a:solidFill>
              </a:rPr>
              <a:t>OPORTUNIDADES </a:t>
            </a:r>
            <a:r>
              <a:rPr sz="3200" spc="-5" dirty="0">
                <a:solidFill>
                  <a:srgbClr val="001F5F"/>
                </a:solidFill>
              </a:rPr>
              <a:t>DE</a:t>
            </a:r>
            <a:r>
              <a:rPr sz="3200" spc="-25" dirty="0">
                <a:solidFill>
                  <a:srgbClr val="001F5F"/>
                </a:solidFill>
              </a:rPr>
              <a:t> </a:t>
            </a:r>
            <a:r>
              <a:rPr sz="3200" spc="-10" dirty="0">
                <a:solidFill>
                  <a:srgbClr val="001F5F"/>
                </a:solidFill>
              </a:rPr>
              <a:t>NEGÓCIOS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358521" y="1922525"/>
            <a:ext cx="573722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sz="2000" b="1" spc="-5" dirty="0">
                <a:latin typeface="Arial"/>
                <a:cs typeface="Arial"/>
              </a:rPr>
              <a:t>VII </a:t>
            </a:r>
            <a:r>
              <a:rPr sz="2000" b="1" dirty="0">
                <a:latin typeface="Arial"/>
                <a:cs typeface="Arial"/>
              </a:rPr>
              <a:t>REUNIÃO </a:t>
            </a:r>
            <a:r>
              <a:rPr sz="2000" b="1" spc="-5" dirty="0">
                <a:latin typeface="Arial"/>
                <a:cs typeface="Arial"/>
              </a:rPr>
              <a:t>DO </a:t>
            </a:r>
            <a:r>
              <a:rPr sz="2000" b="1" dirty="0">
                <a:latin typeface="Arial"/>
                <a:cs typeface="Arial"/>
              </a:rPr>
              <a:t>CORREDOR </a:t>
            </a:r>
            <a:r>
              <a:rPr sz="2000" b="1" spc="-5" dirty="0">
                <a:latin typeface="Arial"/>
                <a:cs typeface="Arial"/>
              </a:rPr>
              <a:t>RODOVIÁRIO  </a:t>
            </a:r>
            <a:r>
              <a:rPr sz="2000" b="1" dirty="0">
                <a:latin typeface="Arial"/>
                <a:cs typeface="Arial"/>
              </a:rPr>
              <a:t>BIOCEÂNICO</a:t>
            </a:r>
            <a:r>
              <a:rPr sz="2000" dirty="0">
                <a:latin typeface="Arial"/>
                <a:cs typeface="Arial"/>
              </a:rPr>
              <a:t>: Realizada em Campo </a:t>
            </a:r>
            <a:r>
              <a:rPr sz="2000" spc="-5" dirty="0">
                <a:latin typeface="Arial"/>
                <a:cs typeface="Arial"/>
              </a:rPr>
              <a:t>Grande  </a:t>
            </a:r>
            <a:r>
              <a:rPr sz="2000" dirty="0">
                <a:latin typeface="Arial"/>
                <a:cs typeface="Arial"/>
              </a:rPr>
              <a:t>nos </a:t>
            </a:r>
            <a:r>
              <a:rPr sz="2000" spc="-5" dirty="0">
                <a:latin typeface="Arial"/>
                <a:cs typeface="Arial"/>
              </a:rPr>
              <a:t>dias </a:t>
            </a:r>
            <a:r>
              <a:rPr sz="2000" dirty="0">
                <a:latin typeface="Arial"/>
                <a:cs typeface="Arial"/>
              </a:rPr>
              <a:t>21 e </a:t>
            </a:r>
            <a:r>
              <a:rPr sz="2000" spc="-5" dirty="0">
                <a:latin typeface="Arial"/>
                <a:cs typeface="Arial"/>
              </a:rPr>
              <a:t>22/08/2019, </a:t>
            </a:r>
            <a:r>
              <a:rPr sz="2000" dirty="0">
                <a:latin typeface="Arial"/>
                <a:cs typeface="Arial"/>
              </a:rPr>
              <a:t>com a participação  do </a:t>
            </a:r>
            <a:r>
              <a:rPr sz="2000" spc="-5" dirty="0">
                <a:latin typeface="Arial"/>
                <a:cs typeface="Arial"/>
              </a:rPr>
              <a:t>ministro </a:t>
            </a:r>
            <a:r>
              <a:rPr sz="2000" dirty="0">
                <a:latin typeface="Arial"/>
                <a:cs typeface="Arial"/>
              </a:rPr>
              <a:t>das </a:t>
            </a:r>
            <a:r>
              <a:rPr sz="2000" spc="-5" dirty="0">
                <a:latin typeface="Arial"/>
                <a:cs typeface="Arial"/>
              </a:rPr>
              <a:t>Relações Exteriores, </a:t>
            </a:r>
            <a:r>
              <a:rPr sz="2000" dirty="0">
                <a:latin typeface="Arial"/>
                <a:cs typeface="Arial"/>
              </a:rPr>
              <a:t>Ernesto  Araújo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21080" y="3563111"/>
            <a:ext cx="4672965" cy="3154680"/>
            <a:chOff x="1021080" y="3563111"/>
            <a:chExt cx="4672965" cy="3154680"/>
          </a:xfrm>
        </p:grpSpPr>
        <p:sp>
          <p:nvSpPr>
            <p:cNvPr id="5" name="object 5"/>
            <p:cNvSpPr/>
            <p:nvPr/>
          </p:nvSpPr>
          <p:spPr>
            <a:xfrm>
              <a:off x="1021080" y="3563111"/>
              <a:ext cx="4672584" cy="3154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808" y="3657599"/>
              <a:ext cx="4457700" cy="29702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477000" y="2973196"/>
            <a:ext cx="5544820" cy="3744595"/>
            <a:chOff x="6437376" y="2979420"/>
            <a:chExt cx="5544820" cy="3744595"/>
          </a:xfrm>
        </p:grpSpPr>
        <p:sp>
          <p:nvSpPr>
            <p:cNvPr id="8" name="object 8"/>
            <p:cNvSpPr/>
            <p:nvPr/>
          </p:nvSpPr>
          <p:spPr>
            <a:xfrm>
              <a:off x="6437376" y="2979420"/>
              <a:ext cx="5544312" cy="37444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56248" y="3080004"/>
              <a:ext cx="5311140" cy="3547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58000" y="1919815"/>
            <a:ext cx="422656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sz="2000" b="1" dirty="0">
                <a:latin typeface="Arial"/>
                <a:cs typeface="Arial"/>
              </a:rPr>
              <a:t>AUDIÊNCIA	</a:t>
            </a:r>
            <a:r>
              <a:rPr sz="2000" b="1" spc="-5" dirty="0">
                <a:latin typeface="Arial"/>
                <a:cs typeface="Arial"/>
              </a:rPr>
              <a:t>PÚBLICA	</a:t>
            </a:r>
            <a:r>
              <a:rPr sz="2000" b="1" dirty="0">
                <a:latin typeface="Arial"/>
                <a:cs typeface="Arial"/>
              </a:rPr>
              <a:t>NA</a:t>
            </a:r>
            <a:r>
              <a:rPr lang="pt-BR" sz="2000" b="1" dirty="0">
                <a:latin typeface="Arial"/>
                <a:cs typeface="Arial"/>
              </a:rPr>
              <a:t> CRE:</a:t>
            </a:r>
            <a:endParaRPr sz="20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Realizada no Senado em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02/10/19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2530" y="532002"/>
            <a:ext cx="54165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001F5F"/>
                </a:solidFill>
              </a:rPr>
              <a:t>OPORTUNIDADES </a:t>
            </a:r>
            <a:r>
              <a:rPr sz="3200" spc="-5" dirty="0">
                <a:solidFill>
                  <a:srgbClr val="001F5F"/>
                </a:solidFill>
              </a:rPr>
              <a:t>DE</a:t>
            </a:r>
            <a:r>
              <a:rPr sz="3200" spc="-55" dirty="0">
                <a:solidFill>
                  <a:srgbClr val="001F5F"/>
                </a:solidFill>
              </a:rPr>
              <a:t> </a:t>
            </a:r>
            <a:r>
              <a:rPr sz="3200" spc="-10" dirty="0">
                <a:solidFill>
                  <a:srgbClr val="001F5F"/>
                </a:solidFill>
              </a:rPr>
              <a:t>NEGÓCIOS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432308" y="1609166"/>
            <a:ext cx="151511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sz="2000" b="1" dirty="0">
                <a:latin typeface="Arial"/>
                <a:cs typeface="Arial"/>
              </a:rPr>
              <a:t>ASEAN:</a:t>
            </a:r>
            <a:endParaRPr sz="20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SUDES</a:t>
            </a:r>
            <a:r>
              <a:rPr sz="2000" b="1" spc="5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8189" y="1609166"/>
            <a:ext cx="175006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ASS</a:t>
            </a:r>
            <a:r>
              <a:rPr sz="2000" b="1" dirty="0">
                <a:latin typeface="Arial"/>
                <a:cs typeface="Arial"/>
              </a:rPr>
              <a:t>OCIAÇÃO</a:t>
            </a:r>
            <a:endParaRPr sz="2000">
              <a:latin typeface="Arial"/>
              <a:cs typeface="Arial"/>
            </a:endParaRPr>
          </a:p>
          <a:p>
            <a:pPr marR="3175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ASIÁTICO</a:t>
            </a:r>
            <a:r>
              <a:rPr sz="200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5178" y="1609166"/>
            <a:ext cx="97281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31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DAS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Primeira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8819" y="2219325"/>
            <a:ext cx="54438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46275" algn="l"/>
                <a:tab pos="2637155" algn="l"/>
                <a:tab pos="3891279" algn="l"/>
              </a:tabLst>
            </a:pPr>
            <a:r>
              <a:rPr sz="2000" dirty="0">
                <a:latin typeface="Arial"/>
                <a:cs typeface="Arial"/>
              </a:rPr>
              <a:t>embaixadores	em	Brasília:	</a:t>
            </a:r>
            <a:r>
              <a:rPr sz="2000" spc="-5" dirty="0">
                <a:latin typeface="Arial"/>
                <a:cs typeface="Arial"/>
              </a:rPr>
              <a:t>compreensão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3127" y="1609166"/>
            <a:ext cx="182880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2560" algn="l"/>
              </a:tabLst>
            </a:pPr>
            <a:r>
              <a:rPr sz="2000" b="1" spc="-10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AÇ</a:t>
            </a:r>
            <a:r>
              <a:rPr sz="2000" b="1" spc="5" dirty="0">
                <a:latin typeface="Arial"/>
                <a:cs typeface="Arial"/>
              </a:rPr>
              <a:t>Õ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S	</a:t>
            </a:r>
            <a:r>
              <a:rPr sz="2000" b="1" spc="-10" dirty="0">
                <a:latin typeface="Arial"/>
                <a:cs typeface="Arial"/>
              </a:rPr>
              <a:t>DO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tabLst>
                <a:tab pos="1165225" algn="l"/>
              </a:tabLst>
            </a:pPr>
            <a:r>
              <a:rPr sz="2000" dirty="0">
                <a:latin typeface="Arial"/>
                <a:cs typeface="Arial"/>
              </a:rPr>
              <a:t>re</a:t>
            </a:r>
            <a:r>
              <a:rPr sz="2000" spc="-10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nião	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m</a:t>
            </a:r>
            <a:endParaRPr sz="20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2000" spc="-15" dirty="0">
                <a:latin typeface="Arial"/>
                <a:cs typeface="Arial"/>
              </a:rPr>
              <a:t>da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308" y="2524125"/>
            <a:ext cx="634936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relevância do projeto para as relações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bilaterais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  <a:tab pos="1507490" algn="l"/>
                <a:tab pos="3281679" algn="l"/>
                <a:tab pos="4080510" algn="l"/>
                <a:tab pos="4371340" algn="l"/>
                <a:tab pos="5085080" algn="l"/>
                <a:tab pos="6052820" algn="l"/>
              </a:tabLst>
            </a:pPr>
            <a:r>
              <a:rPr sz="2000" dirty="0">
                <a:latin typeface="Arial"/>
                <a:cs typeface="Arial"/>
              </a:rPr>
              <a:t>08</a:t>
            </a:r>
            <a:r>
              <a:rPr sz="2000" spc="-10" dirty="0">
                <a:latin typeface="Arial"/>
                <a:cs typeface="Arial"/>
              </a:rPr>
              <a:t>/</a:t>
            </a:r>
            <a:r>
              <a:rPr sz="2000" dirty="0">
                <a:latin typeface="Arial"/>
                <a:cs typeface="Arial"/>
              </a:rPr>
              <a:t>0</a:t>
            </a:r>
            <a:r>
              <a:rPr sz="2000" spc="-15" dirty="0">
                <a:latin typeface="Arial"/>
                <a:cs typeface="Arial"/>
              </a:rPr>
              <a:t>2</a:t>
            </a:r>
            <a:r>
              <a:rPr sz="2000" spc="-10" dirty="0">
                <a:latin typeface="Arial"/>
                <a:cs typeface="Arial"/>
              </a:rPr>
              <a:t>/</a:t>
            </a:r>
            <a:r>
              <a:rPr sz="2000" dirty="0">
                <a:latin typeface="Arial"/>
                <a:cs typeface="Arial"/>
              </a:rPr>
              <a:t>20:	Embai</a:t>
            </a:r>
            <a:r>
              <a:rPr sz="2000" spc="-10" dirty="0">
                <a:latin typeface="Arial"/>
                <a:cs typeface="Arial"/>
              </a:rPr>
              <a:t>x</a:t>
            </a:r>
            <a:r>
              <a:rPr sz="2000" dirty="0">
                <a:latin typeface="Arial"/>
                <a:cs typeface="Arial"/>
              </a:rPr>
              <a:t>ad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res	f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am	a	</a:t>
            </a:r>
            <a:r>
              <a:rPr sz="2000" spc="-1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ato	</a:t>
            </a:r>
            <a:r>
              <a:rPr sz="2000" spc="-15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rosso	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8819" y="3438905"/>
            <a:ext cx="60629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9125" algn="l"/>
                <a:tab pos="930275" algn="l"/>
                <a:tab pos="1677035" algn="l"/>
                <a:tab pos="2127885" algn="l"/>
                <a:tab pos="2973705" algn="l"/>
                <a:tab pos="4018279" algn="l"/>
                <a:tab pos="4694555" algn="l"/>
                <a:tab pos="5908040" algn="l"/>
              </a:tabLst>
            </a:pPr>
            <a:r>
              <a:rPr sz="2000" dirty="0">
                <a:latin typeface="Arial"/>
                <a:cs typeface="Arial"/>
              </a:rPr>
              <a:t>Sul,	a	p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rtir	do	n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o	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vi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e,	p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ra	conh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cer	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18819" y="3743705"/>
            <a:ext cx="23018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potencial do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estado.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2308" y="4353559"/>
            <a:ext cx="27730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indent="-35687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68935" algn="l"/>
                <a:tab pos="369570" algn="l"/>
                <a:tab pos="745490" algn="l"/>
                <a:tab pos="1532255" algn="l"/>
              </a:tabLst>
            </a:pPr>
            <a:r>
              <a:rPr sz="2000" dirty="0">
                <a:latin typeface="Arial"/>
                <a:cs typeface="Arial"/>
              </a:rPr>
              <a:t>O	</a:t>
            </a:r>
            <a:r>
              <a:rPr sz="2000" spc="-5" dirty="0">
                <a:latin typeface="Arial"/>
                <a:cs typeface="Arial"/>
              </a:rPr>
              <a:t>bloco	econômico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8641" y="4353559"/>
            <a:ext cx="34232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1530" algn="l"/>
                <a:tab pos="1469390" algn="l"/>
                <a:tab pos="2070100" algn="l"/>
                <a:tab pos="3126740" algn="l"/>
              </a:tabLst>
            </a:pPr>
            <a:r>
              <a:rPr sz="2000" dirty="0">
                <a:latin typeface="Arial"/>
                <a:cs typeface="Arial"/>
              </a:rPr>
              <a:t>co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ta	com	7</a:t>
            </a:r>
            <a:r>
              <a:rPr sz="2000" spc="-10" dirty="0">
                <a:latin typeface="Arial"/>
                <a:cs typeface="Arial"/>
              </a:rPr>
              <a:t>0</a:t>
            </a:r>
            <a:r>
              <a:rPr sz="2000" dirty="0">
                <a:latin typeface="Arial"/>
                <a:cs typeface="Arial"/>
              </a:rPr>
              <a:t>0	milhões	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819" y="4658359"/>
            <a:ext cx="60617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habitantes, </a:t>
            </a:r>
            <a:r>
              <a:rPr sz="2000" spc="-5" dirty="0">
                <a:latin typeface="Arial"/>
                <a:cs typeface="Arial"/>
              </a:rPr>
              <a:t>um PIB </a:t>
            </a:r>
            <a:r>
              <a:rPr sz="2000" dirty="0">
                <a:latin typeface="Arial"/>
                <a:cs typeface="Arial"/>
              </a:rPr>
              <a:t>de US$ </a:t>
            </a:r>
            <a:r>
              <a:rPr sz="2000" spc="-5" dirty="0">
                <a:latin typeface="Arial"/>
                <a:cs typeface="Arial"/>
              </a:rPr>
              <a:t>3,1 </a:t>
            </a:r>
            <a:r>
              <a:rPr sz="2000" dirty="0">
                <a:latin typeface="Arial"/>
                <a:cs typeface="Arial"/>
              </a:rPr>
              <a:t>trilhões e </a:t>
            </a:r>
            <a:r>
              <a:rPr sz="2000" spc="-5" dirty="0">
                <a:latin typeface="Arial"/>
                <a:cs typeface="Arial"/>
              </a:rPr>
              <a:t>importou  </a:t>
            </a:r>
            <a:r>
              <a:rPr sz="2000" dirty="0">
                <a:latin typeface="Arial"/>
                <a:cs typeface="Arial"/>
              </a:rPr>
              <a:t>US$ 20 bilhões </a:t>
            </a:r>
            <a:r>
              <a:rPr sz="2000" spc="-5" dirty="0">
                <a:latin typeface="Arial"/>
                <a:cs typeface="Arial"/>
              </a:rPr>
              <a:t>correspondentes </a:t>
            </a:r>
            <a:r>
              <a:rPr sz="2000" dirty="0">
                <a:latin typeface="Arial"/>
                <a:cs typeface="Arial"/>
              </a:rPr>
              <a:t>em </a:t>
            </a:r>
            <a:r>
              <a:rPr sz="2000" spc="-5" dirty="0">
                <a:latin typeface="Arial"/>
                <a:cs typeface="Arial"/>
              </a:rPr>
              <a:t>produtos  </a:t>
            </a:r>
            <a:r>
              <a:rPr sz="2000" dirty="0">
                <a:latin typeface="Arial"/>
                <a:cs typeface="Arial"/>
              </a:rPr>
              <a:t>brasileiros em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2019.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67600" y="0"/>
            <a:ext cx="4370832" cy="3529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10725" y="3635755"/>
            <a:ext cx="2196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309" algn="l"/>
                <a:tab pos="1295400" algn="l"/>
              </a:tabLst>
            </a:pPr>
            <a:r>
              <a:rPr sz="1800" b="1" spc="-10" dirty="0">
                <a:latin typeface="Arial"/>
                <a:cs typeface="Arial"/>
              </a:rPr>
              <a:t>4</a:t>
            </a:r>
            <a:r>
              <a:rPr sz="1800" b="1" spc="-5" dirty="0">
                <a:latin typeface="Arial"/>
                <a:cs typeface="Arial"/>
              </a:rPr>
              <a:t>º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" dirty="0">
                <a:latin typeface="Arial"/>
                <a:cs typeface="Arial"/>
              </a:rPr>
              <a:t>m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" dirty="0">
                <a:latin typeface="Arial"/>
                <a:cs typeface="Arial"/>
              </a:rPr>
              <a:t>par</a:t>
            </a:r>
            <a:r>
              <a:rPr sz="1800" b="1" spc="-15" dirty="0">
                <a:latin typeface="Arial"/>
                <a:cs typeface="Arial"/>
              </a:rPr>
              <a:t>c</a:t>
            </a:r>
            <a:r>
              <a:rPr sz="1800" b="1" spc="-5" dirty="0">
                <a:latin typeface="Arial"/>
                <a:cs typeface="Arial"/>
              </a:rPr>
              <a:t>ei</a:t>
            </a:r>
            <a:r>
              <a:rPr sz="1800" b="1" spc="-15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98206" y="3635755"/>
            <a:ext cx="213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4970" algn="l"/>
                <a:tab pos="1419225" algn="l"/>
                <a:tab pos="1772920" algn="l"/>
              </a:tabLst>
            </a:pPr>
            <a:r>
              <a:rPr sz="1800" b="1" spc="-5" dirty="0">
                <a:latin typeface="Arial"/>
                <a:cs typeface="Arial"/>
              </a:rPr>
              <a:t>A	</a:t>
            </a:r>
            <a:r>
              <a:rPr sz="1800" b="1" spc="-10" dirty="0">
                <a:latin typeface="Arial"/>
                <a:cs typeface="Arial"/>
              </a:rPr>
              <a:t>ASEAN	</a:t>
            </a:r>
            <a:r>
              <a:rPr sz="1800" b="1" spc="-5" dirty="0">
                <a:latin typeface="Arial"/>
                <a:cs typeface="Arial"/>
              </a:rPr>
              <a:t>é	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comercial </a:t>
            </a:r>
            <a:r>
              <a:rPr sz="1800" b="1" dirty="0">
                <a:latin typeface="Arial"/>
                <a:cs typeface="Arial"/>
              </a:rPr>
              <a:t>do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Brasil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79207" y="4253483"/>
            <a:ext cx="4631436" cy="2604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0" y="1491608"/>
            <a:ext cx="57285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Instalada a Frente Parlamentar Internacional com participação de parlamentares do Brasil, Paraguai, Argentina e Chile: mais uma sinergia para fortalecimento da governança do Projeto da Rota.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26 de novembro de 2021.</a:t>
            </a:r>
          </a:p>
        </p:txBody>
      </p:sp>
      <p:sp>
        <p:nvSpPr>
          <p:cNvPr id="5" name="object 7"/>
          <p:cNvSpPr txBox="1">
            <a:spLocks noGrp="1"/>
          </p:cNvSpPr>
          <p:nvPr>
            <p:ph type="title"/>
          </p:nvPr>
        </p:nvSpPr>
        <p:spPr>
          <a:xfrm>
            <a:off x="1600200" y="400050"/>
            <a:ext cx="8162162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z="3200" spc="-50" dirty="0">
                <a:solidFill>
                  <a:srgbClr val="001F5F"/>
                </a:solidFill>
              </a:rPr>
              <a:t>PRIMEIRA REUNIÃO DA FRENTE DE INTEGRAÇÃO PARLAMENTAR PELA ROTA BIOCEÂNICA</a:t>
            </a:r>
            <a:endParaRPr sz="3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00200"/>
            <a:ext cx="5486400" cy="4114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-685" b="20370"/>
          <a:stretch/>
        </p:blipFill>
        <p:spPr>
          <a:xfrm>
            <a:off x="1752600" y="3831585"/>
            <a:ext cx="3460331" cy="20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1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24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4939" y="1084833"/>
            <a:ext cx="1195959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sz="2000" dirty="0">
                <a:latin typeface="Arial"/>
                <a:cs typeface="Arial"/>
              </a:rPr>
              <a:t>Seu </a:t>
            </a:r>
            <a:r>
              <a:rPr sz="2000" spc="-5" dirty="0">
                <a:latin typeface="Arial"/>
                <a:cs typeface="Arial"/>
              </a:rPr>
              <a:t>traçado liga </a:t>
            </a:r>
            <a:r>
              <a:rPr sz="2000" spc="-10" dirty="0">
                <a:latin typeface="Arial"/>
                <a:cs typeface="Arial"/>
              </a:rPr>
              <a:t>os </a:t>
            </a:r>
            <a:r>
              <a:rPr sz="2000" spc="-5" dirty="0">
                <a:latin typeface="Arial"/>
                <a:cs typeface="Arial"/>
              </a:rPr>
              <a:t>oceanos </a:t>
            </a:r>
            <a:r>
              <a:rPr sz="2000" dirty="0">
                <a:latin typeface="Arial"/>
                <a:cs typeface="Arial"/>
              </a:rPr>
              <a:t>Atlântico e </a:t>
            </a:r>
            <a:r>
              <a:rPr sz="2000" spc="-5" dirty="0">
                <a:latin typeface="Arial"/>
                <a:cs typeface="Arial"/>
              </a:rPr>
              <a:t>Pacífico. </a:t>
            </a:r>
            <a:r>
              <a:rPr sz="2000" spc="-75" dirty="0">
                <a:latin typeface="Arial"/>
                <a:cs typeface="Arial"/>
              </a:rPr>
              <a:t>Tem </a:t>
            </a:r>
            <a:r>
              <a:rPr sz="2000" spc="-5" dirty="0">
                <a:latin typeface="Arial"/>
                <a:cs typeface="Arial"/>
              </a:rPr>
              <a:t>início em </a:t>
            </a:r>
            <a:r>
              <a:rPr sz="2000" dirty="0">
                <a:latin typeface="Arial"/>
                <a:cs typeface="Arial"/>
              </a:rPr>
              <a:t>Porto </a:t>
            </a:r>
            <a:r>
              <a:rPr sz="2000" spc="-5" dirty="0">
                <a:latin typeface="Arial"/>
                <a:cs typeface="Arial"/>
              </a:rPr>
              <a:t>Murtinho, </a:t>
            </a:r>
            <a:r>
              <a:rPr sz="2000" dirty="0">
                <a:latin typeface="Arial"/>
                <a:cs typeface="Arial"/>
              </a:rPr>
              <a:t>e segue </a:t>
            </a:r>
            <a:r>
              <a:rPr sz="2000" spc="-5" dirty="0">
                <a:latin typeface="Arial"/>
                <a:cs typeface="Arial"/>
              </a:rPr>
              <a:t>até </a:t>
            </a:r>
            <a:r>
              <a:rPr sz="2000" spc="-10" dirty="0">
                <a:latin typeface="Arial"/>
                <a:cs typeface="Arial"/>
              </a:rPr>
              <a:t>os </a:t>
            </a:r>
            <a:r>
              <a:rPr sz="2000" spc="-5" dirty="0">
                <a:latin typeface="Arial"/>
                <a:cs typeface="Arial"/>
              </a:rPr>
              <a:t>portos 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Antofagasta/Iquique,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Chile,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passando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Grosso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 Sul,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norte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Paraguai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Argentina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1000" y="2426359"/>
            <a:ext cx="5020945" cy="2105611"/>
            <a:chOff x="-1934977" y="2977791"/>
            <a:chExt cx="5272482" cy="2314957"/>
          </a:xfrm>
        </p:grpSpPr>
        <p:sp>
          <p:nvSpPr>
            <p:cNvPr id="5" name="object 5"/>
            <p:cNvSpPr/>
            <p:nvPr/>
          </p:nvSpPr>
          <p:spPr>
            <a:xfrm>
              <a:off x="-1934977" y="2977791"/>
              <a:ext cx="5272482" cy="231495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aseline="-25000"/>
            </a:p>
          </p:txBody>
        </p:sp>
        <p:sp>
          <p:nvSpPr>
            <p:cNvPr id="6" name="object 6"/>
            <p:cNvSpPr/>
            <p:nvPr/>
          </p:nvSpPr>
          <p:spPr>
            <a:xfrm>
              <a:off x="1456871" y="4015660"/>
              <a:ext cx="1268981" cy="635635"/>
            </a:xfrm>
            <a:custGeom>
              <a:avLst/>
              <a:gdLst/>
              <a:ahLst/>
              <a:cxnLst/>
              <a:rect l="l" t="t" r="r" b="b"/>
              <a:pathLst>
                <a:path w="2828925" h="1525904">
                  <a:moveTo>
                    <a:pt x="2828416" y="1525676"/>
                  </a:moveTo>
                  <a:lnTo>
                    <a:pt x="2827274" y="1525320"/>
                  </a:lnTo>
                  <a:lnTo>
                    <a:pt x="2825877" y="1525320"/>
                  </a:lnTo>
                  <a:lnTo>
                    <a:pt x="2825495" y="1525320"/>
                  </a:lnTo>
                  <a:lnTo>
                    <a:pt x="2824099" y="1524596"/>
                  </a:lnTo>
                  <a:lnTo>
                    <a:pt x="2822955" y="1524596"/>
                  </a:lnTo>
                  <a:lnTo>
                    <a:pt x="2821558" y="1523885"/>
                  </a:lnTo>
                  <a:lnTo>
                    <a:pt x="2821178" y="1523161"/>
                  </a:lnTo>
                  <a:lnTo>
                    <a:pt x="2819780" y="1523161"/>
                  </a:lnTo>
                  <a:lnTo>
                    <a:pt x="2819018" y="1522806"/>
                  </a:lnTo>
                  <a:lnTo>
                    <a:pt x="2818003" y="1522082"/>
                  </a:lnTo>
                  <a:lnTo>
                    <a:pt x="2817240" y="1521358"/>
                  </a:lnTo>
                  <a:lnTo>
                    <a:pt x="2816098" y="1521002"/>
                  </a:lnTo>
                  <a:lnTo>
                    <a:pt x="2815462" y="1520278"/>
                  </a:lnTo>
                  <a:lnTo>
                    <a:pt x="2814319" y="1518843"/>
                  </a:lnTo>
                  <a:lnTo>
                    <a:pt x="2813684" y="1518475"/>
                  </a:lnTo>
                  <a:lnTo>
                    <a:pt x="2812923" y="1517764"/>
                  </a:lnTo>
                  <a:lnTo>
                    <a:pt x="2812541" y="1517040"/>
                  </a:lnTo>
                  <a:lnTo>
                    <a:pt x="2810382" y="1514525"/>
                  </a:lnTo>
                  <a:lnTo>
                    <a:pt x="2795651" y="1493278"/>
                  </a:lnTo>
                  <a:lnTo>
                    <a:pt x="2788411" y="1480680"/>
                  </a:lnTo>
                  <a:lnTo>
                    <a:pt x="2767583" y="1450086"/>
                  </a:lnTo>
                  <a:lnTo>
                    <a:pt x="2727198" y="1382775"/>
                  </a:lnTo>
                  <a:lnTo>
                    <a:pt x="2721102" y="1372361"/>
                  </a:lnTo>
                  <a:lnTo>
                    <a:pt x="2719324" y="1369821"/>
                  </a:lnTo>
                  <a:lnTo>
                    <a:pt x="2717545" y="1368043"/>
                  </a:lnTo>
                  <a:lnTo>
                    <a:pt x="2715767" y="1365503"/>
                  </a:lnTo>
                  <a:lnTo>
                    <a:pt x="2713862" y="1363725"/>
                  </a:lnTo>
                  <a:lnTo>
                    <a:pt x="2702052" y="1354327"/>
                  </a:lnTo>
                  <a:lnTo>
                    <a:pt x="2699511" y="1352549"/>
                  </a:lnTo>
                  <a:lnTo>
                    <a:pt x="2697353" y="1351406"/>
                  </a:lnTo>
                  <a:lnTo>
                    <a:pt x="2694051" y="1350009"/>
                  </a:lnTo>
                  <a:lnTo>
                    <a:pt x="2691637" y="1348866"/>
                  </a:lnTo>
                  <a:lnTo>
                    <a:pt x="2688716" y="1347850"/>
                  </a:lnTo>
                  <a:lnTo>
                    <a:pt x="2686177" y="1347089"/>
                  </a:lnTo>
                  <a:lnTo>
                    <a:pt x="2683002" y="1346072"/>
                  </a:lnTo>
                  <a:lnTo>
                    <a:pt x="2676779" y="1344548"/>
                  </a:lnTo>
                  <a:lnTo>
                    <a:pt x="2648330" y="1333499"/>
                  </a:lnTo>
                  <a:lnTo>
                    <a:pt x="2634360" y="1324864"/>
                  </a:lnTo>
                  <a:lnTo>
                    <a:pt x="2619629" y="1317624"/>
                  </a:lnTo>
                  <a:lnTo>
                    <a:pt x="2573908" y="1297812"/>
                  </a:lnTo>
                  <a:lnTo>
                    <a:pt x="2534665" y="1285874"/>
                  </a:lnTo>
                  <a:lnTo>
                    <a:pt x="2515488" y="1283715"/>
                  </a:lnTo>
                  <a:lnTo>
                    <a:pt x="2496819" y="1279778"/>
                  </a:lnTo>
                  <a:lnTo>
                    <a:pt x="2442844" y="1263903"/>
                  </a:lnTo>
                  <a:lnTo>
                    <a:pt x="2385949" y="1238758"/>
                  </a:lnTo>
                  <a:lnTo>
                    <a:pt x="2298445" y="1199133"/>
                  </a:lnTo>
                  <a:lnTo>
                    <a:pt x="2291587" y="1195577"/>
                  </a:lnTo>
                  <a:lnTo>
                    <a:pt x="2284476" y="1192275"/>
                  </a:lnTo>
                  <a:lnTo>
                    <a:pt x="2276855" y="1190116"/>
                  </a:lnTo>
                  <a:lnTo>
                    <a:pt x="2255265" y="1183639"/>
                  </a:lnTo>
                  <a:lnTo>
                    <a:pt x="2247010" y="1181861"/>
                  </a:lnTo>
                  <a:lnTo>
                    <a:pt x="2238755" y="1179321"/>
                  </a:lnTo>
                  <a:lnTo>
                    <a:pt x="2215006" y="1170305"/>
                  </a:lnTo>
                  <a:lnTo>
                    <a:pt x="2200529" y="1163573"/>
                  </a:lnTo>
                  <a:lnTo>
                    <a:pt x="2185796" y="1158112"/>
                  </a:lnTo>
                  <a:lnTo>
                    <a:pt x="2171064" y="1152397"/>
                  </a:lnTo>
                  <a:lnTo>
                    <a:pt x="2155570" y="1148080"/>
                  </a:lnTo>
                  <a:lnTo>
                    <a:pt x="2140077" y="1144396"/>
                  </a:lnTo>
                  <a:lnTo>
                    <a:pt x="2102611" y="1137539"/>
                  </a:lnTo>
                  <a:lnTo>
                    <a:pt x="2085339" y="1133983"/>
                  </a:lnTo>
                  <a:lnTo>
                    <a:pt x="2039619" y="1121028"/>
                  </a:lnTo>
                  <a:lnTo>
                    <a:pt x="1987423" y="1106677"/>
                  </a:lnTo>
                  <a:lnTo>
                    <a:pt x="1978025" y="1104900"/>
                  </a:lnTo>
                  <a:lnTo>
                    <a:pt x="1968373" y="1102995"/>
                  </a:lnTo>
                  <a:lnTo>
                    <a:pt x="1931288" y="1090802"/>
                  </a:lnTo>
                  <a:lnTo>
                    <a:pt x="1922652" y="1086484"/>
                  </a:lnTo>
                  <a:lnTo>
                    <a:pt x="1913635" y="1082166"/>
                  </a:lnTo>
                  <a:lnTo>
                    <a:pt x="1880869" y="1060577"/>
                  </a:lnTo>
                  <a:lnTo>
                    <a:pt x="1873250" y="1053719"/>
                  </a:lnTo>
                  <a:lnTo>
                    <a:pt x="1866137" y="1047622"/>
                  </a:lnTo>
                  <a:lnTo>
                    <a:pt x="1847723" y="1027429"/>
                  </a:lnTo>
                  <a:lnTo>
                    <a:pt x="1813559" y="990345"/>
                  </a:lnTo>
                  <a:lnTo>
                    <a:pt x="1802002" y="978153"/>
                  </a:lnTo>
                  <a:lnTo>
                    <a:pt x="1775332" y="947165"/>
                  </a:lnTo>
                  <a:lnTo>
                    <a:pt x="1763902" y="926338"/>
                  </a:lnTo>
                  <a:lnTo>
                    <a:pt x="1762378" y="922654"/>
                  </a:lnTo>
                  <a:lnTo>
                    <a:pt x="1760601" y="918717"/>
                  </a:lnTo>
                  <a:lnTo>
                    <a:pt x="1758060" y="915161"/>
                  </a:lnTo>
                  <a:lnTo>
                    <a:pt x="1756282" y="911478"/>
                  </a:lnTo>
                  <a:lnTo>
                    <a:pt x="1753742" y="908303"/>
                  </a:lnTo>
                  <a:lnTo>
                    <a:pt x="1751583" y="904620"/>
                  </a:lnTo>
                  <a:lnTo>
                    <a:pt x="1745106" y="897889"/>
                  </a:lnTo>
                  <a:lnTo>
                    <a:pt x="1710181" y="861059"/>
                  </a:lnTo>
                  <a:lnTo>
                    <a:pt x="1644650" y="797432"/>
                  </a:lnTo>
                  <a:lnTo>
                    <a:pt x="1622805" y="777239"/>
                  </a:lnTo>
                  <a:lnTo>
                    <a:pt x="1601088" y="756411"/>
                  </a:lnTo>
                  <a:lnTo>
                    <a:pt x="1580641" y="734821"/>
                  </a:lnTo>
                  <a:lnTo>
                    <a:pt x="1561591" y="711707"/>
                  </a:lnTo>
                  <a:lnTo>
                    <a:pt x="1517268" y="651636"/>
                  </a:lnTo>
                  <a:lnTo>
                    <a:pt x="1509394" y="640460"/>
                  </a:lnTo>
                  <a:lnTo>
                    <a:pt x="1483486" y="610869"/>
                  </a:lnTo>
                  <a:lnTo>
                    <a:pt x="1474088" y="601598"/>
                  </a:lnTo>
                  <a:lnTo>
                    <a:pt x="1465452" y="591819"/>
                  </a:lnTo>
                  <a:lnTo>
                    <a:pt x="1448815" y="570229"/>
                  </a:lnTo>
                  <a:lnTo>
                    <a:pt x="1445259" y="565150"/>
                  </a:lnTo>
                  <a:lnTo>
                    <a:pt x="1441703" y="560832"/>
                  </a:lnTo>
                  <a:lnTo>
                    <a:pt x="1437385" y="556513"/>
                  </a:lnTo>
                  <a:lnTo>
                    <a:pt x="1433067" y="552195"/>
                  </a:lnTo>
                  <a:lnTo>
                    <a:pt x="1427987" y="547877"/>
                  </a:lnTo>
                  <a:lnTo>
                    <a:pt x="1422907" y="544321"/>
                  </a:lnTo>
                  <a:lnTo>
                    <a:pt x="1418208" y="540765"/>
                  </a:lnTo>
                  <a:lnTo>
                    <a:pt x="1406398" y="532383"/>
                  </a:lnTo>
                  <a:lnTo>
                    <a:pt x="1400302" y="528827"/>
                  </a:lnTo>
                  <a:lnTo>
                    <a:pt x="1394840" y="525271"/>
                  </a:lnTo>
                  <a:lnTo>
                    <a:pt x="1388363" y="520953"/>
                  </a:lnTo>
                  <a:lnTo>
                    <a:pt x="1383029" y="515873"/>
                  </a:lnTo>
                  <a:lnTo>
                    <a:pt x="1377950" y="511175"/>
                  </a:lnTo>
                  <a:lnTo>
                    <a:pt x="1367535" y="500379"/>
                  </a:lnTo>
                  <a:lnTo>
                    <a:pt x="1361439" y="494283"/>
                  </a:lnTo>
                  <a:lnTo>
                    <a:pt x="1355216" y="487425"/>
                  </a:lnTo>
                  <a:lnTo>
                    <a:pt x="1348485" y="482091"/>
                  </a:lnTo>
                  <a:lnTo>
                    <a:pt x="1341627" y="476630"/>
                  </a:lnTo>
                  <a:lnTo>
                    <a:pt x="1334388" y="470915"/>
                  </a:lnTo>
                  <a:lnTo>
                    <a:pt x="1312799" y="457580"/>
                  </a:lnTo>
                  <a:lnTo>
                    <a:pt x="1305940" y="453644"/>
                  </a:lnTo>
                  <a:lnTo>
                    <a:pt x="1299082" y="449325"/>
                  </a:lnTo>
                  <a:lnTo>
                    <a:pt x="1292986" y="445642"/>
                  </a:lnTo>
                  <a:lnTo>
                    <a:pt x="1286890" y="440689"/>
                  </a:lnTo>
                  <a:lnTo>
                    <a:pt x="1281429" y="436371"/>
                  </a:lnTo>
                  <a:lnTo>
                    <a:pt x="1275714" y="431672"/>
                  </a:lnTo>
                  <a:lnTo>
                    <a:pt x="1270253" y="425830"/>
                  </a:lnTo>
                  <a:lnTo>
                    <a:pt x="1264538" y="421258"/>
                  </a:lnTo>
                  <a:lnTo>
                    <a:pt x="1252346" y="405764"/>
                  </a:lnTo>
                  <a:lnTo>
                    <a:pt x="1249426" y="402081"/>
                  </a:lnTo>
                  <a:lnTo>
                    <a:pt x="1246885" y="398144"/>
                  </a:lnTo>
                  <a:lnTo>
                    <a:pt x="1243710" y="395223"/>
                  </a:lnTo>
                  <a:lnTo>
                    <a:pt x="1240789" y="392048"/>
                  </a:lnTo>
                  <a:lnTo>
                    <a:pt x="1236852" y="389127"/>
                  </a:lnTo>
                  <a:lnTo>
                    <a:pt x="1233931" y="385952"/>
                  </a:lnTo>
                  <a:lnTo>
                    <a:pt x="1230376" y="383413"/>
                  </a:lnTo>
                  <a:lnTo>
                    <a:pt x="1220215" y="377316"/>
                  </a:lnTo>
                  <a:lnTo>
                    <a:pt x="1200150" y="361822"/>
                  </a:lnTo>
                  <a:lnTo>
                    <a:pt x="1186433" y="348869"/>
                  </a:lnTo>
                  <a:lnTo>
                    <a:pt x="1182877" y="344550"/>
                  </a:lnTo>
                  <a:lnTo>
                    <a:pt x="1177798" y="340232"/>
                  </a:lnTo>
                  <a:lnTo>
                    <a:pt x="993520" y="244855"/>
                  </a:lnTo>
                  <a:lnTo>
                    <a:pt x="953515" y="229361"/>
                  </a:lnTo>
                  <a:lnTo>
                    <a:pt x="937005" y="223138"/>
                  </a:lnTo>
                  <a:lnTo>
                    <a:pt x="891285" y="202310"/>
                  </a:lnTo>
                  <a:lnTo>
                    <a:pt x="881506" y="197230"/>
                  </a:lnTo>
                  <a:lnTo>
                    <a:pt x="870330" y="192912"/>
                  </a:lnTo>
                  <a:lnTo>
                    <a:pt x="859916" y="188594"/>
                  </a:lnTo>
                  <a:lnTo>
                    <a:pt x="848740" y="185800"/>
                  </a:lnTo>
                  <a:lnTo>
                    <a:pt x="817371" y="178180"/>
                  </a:lnTo>
                  <a:lnTo>
                    <a:pt x="777875" y="168528"/>
                  </a:lnTo>
                  <a:lnTo>
                    <a:pt x="741044" y="159892"/>
                  </a:lnTo>
                  <a:lnTo>
                    <a:pt x="734313" y="159130"/>
                  </a:lnTo>
                  <a:lnTo>
                    <a:pt x="728090" y="157987"/>
                  </a:lnTo>
                  <a:lnTo>
                    <a:pt x="721994" y="156590"/>
                  </a:lnTo>
                  <a:lnTo>
                    <a:pt x="715899" y="154812"/>
                  </a:lnTo>
                  <a:lnTo>
                    <a:pt x="709421" y="153034"/>
                  </a:lnTo>
                  <a:lnTo>
                    <a:pt x="679957" y="140080"/>
                  </a:lnTo>
                  <a:lnTo>
                    <a:pt x="674496" y="137159"/>
                  </a:lnTo>
                  <a:lnTo>
                    <a:pt x="660780" y="126745"/>
                  </a:lnTo>
                  <a:lnTo>
                    <a:pt x="655446" y="122427"/>
                  </a:lnTo>
                  <a:lnTo>
                    <a:pt x="649351" y="117347"/>
                  </a:lnTo>
                  <a:lnTo>
                    <a:pt x="643508" y="113791"/>
                  </a:lnTo>
                  <a:lnTo>
                    <a:pt x="627760" y="103631"/>
                  </a:lnTo>
                  <a:lnTo>
                    <a:pt x="602487" y="88137"/>
                  </a:lnTo>
                  <a:lnTo>
                    <a:pt x="540892" y="37845"/>
                  </a:lnTo>
                  <a:lnTo>
                    <a:pt x="533400" y="31622"/>
                  </a:lnTo>
                </a:path>
                <a:path w="2828925" h="1525904">
                  <a:moveTo>
                    <a:pt x="685037" y="76707"/>
                  </a:moveTo>
                  <a:lnTo>
                    <a:pt x="685037" y="77088"/>
                  </a:lnTo>
                  <a:lnTo>
                    <a:pt x="684656" y="77469"/>
                  </a:lnTo>
                  <a:lnTo>
                    <a:pt x="684656" y="77723"/>
                  </a:lnTo>
                  <a:lnTo>
                    <a:pt x="684276" y="78485"/>
                  </a:lnTo>
                  <a:lnTo>
                    <a:pt x="684276" y="78866"/>
                  </a:lnTo>
                  <a:lnTo>
                    <a:pt x="683894" y="79247"/>
                  </a:lnTo>
                  <a:lnTo>
                    <a:pt x="683894" y="79628"/>
                  </a:lnTo>
                  <a:lnTo>
                    <a:pt x="683640" y="79882"/>
                  </a:lnTo>
                  <a:lnTo>
                    <a:pt x="683259" y="80263"/>
                  </a:lnTo>
                  <a:lnTo>
                    <a:pt x="682878" y="80644"/>
                  </a:lnTo>
                  <a:lnTo>
                    <a:pt x="682498" y="81025"/>
                  </a:lnTo>
                  <a:lnTo>
                    <a:pt x="682116" y="81025"/>
                  </a:lnTo>
                  <a:lnTo>
                    <a:pt x="682116" y="81406"/>
                  </a:lnTo>
                  <a:lnTo>
                    <a:pt x="681735" y="82041"/>
                  </a:lnTo>
                  <a:lnTo>
                    <a:pt x="681354" y="82422"/>
                  </a:lnTo>
                  <a:lnTo>
                    <a:pt x="681101" y="82803"/>
                  </a:lnTo>
                  <a:lnTo>
                    <a:pt x="680338" y="82803"/>
                  </a:lnTo>
                  <a:lnTo>
                    <a:pt x="679957" y="83184"/>
                  </a:lnTo>
                  <a:lnTo>
                    <a:pt x="679576" y="83184"/>
                  </a:lnTo>
                  <a:lnTo>
                    <a:pt x="679195" y="83565"/>
                  </a:lnTo>
                  <a:lnTo>
                    <a:pt x="678941" y="83565"/>
                  </a:lnTo>
                  <a:lnTo>
                    <a:pt x="678560" y="83946"/>
                  </a:lnTo>
                  <a:lnTo>
                    <a:pt x="678179" y="83946"/>
                  </a:lnTo>
                  <a:lnTo>
                    <a:pt x="677417" y="83946"/>
                  </a:lnTo>
                  <a:lnTo>
                    <a:pt x="677036" y="84327"/>
                  </a:lnTo>
                  <a:lnTo>
                    <a:pt x="676782" y="84327"/>
                  </a:lnTo>
                  <a:lnTo>
                    <a:pt x="676401" y="84327"/>
                  </a:lnTo>
                  <a:lnTo>
                    <a:pt x="674877" y="84327"/>
                  </a:lnTo>
                  <a:lnTo>
                    <a:pt x="659129" y="86105"/>
                  </a:lnTo>
                  <a:lnTo>
                    <a:pt x="657351" y="86105"/>
                  </a:lnTo>
                  <a:lnTo>
                    <a:pt x="650112" y="86740"/>
                  </a:lnTo>
                  <a:lnTo>
                    <a:pt x="640079" y="87502"/>
                  </a:lnTo>
                  <a:lnTo>
                    <a:pt x="629157" y="88264"/>
                  </a:lnTo>
                  <a:lnTo>
                    <a:pt x="618743" y="88264"/>
                  </a:lnTo>
                  <a:lnTo>
                    <a:pt x="575563" y="82422"/>
                  </a:lnTo>
                  <a:lnTo>
                    <a:pt x="557910" y="74167"/>
                  </a:lnTo>
                  <a:lnTo>
                    <a:pt x="552195" y="71246"/>
                  </a:lnTo>
                  <a:lnTo>
                    <a:pt x="540257" y="62991"/>
                  </a:lnTo>
                  <a:lnTo>
                    <a:pt x="525906" y="53975"/>
                  </a:lnTo>
                  <a:lnTo>
                    <a:pt x="492378" y="29590"/>
                  </a:lnTo>
                  <a:lnTo>
                    <a:pt x="488823" y="27050"/>
                  </a:lnTo>
                  <a:lnTo>
                    <a:pt x="481583" y="21589"/>
                  </a:lnTo>
                  <a:lnTo>
                    <a:pt x="460375" y="8254"/>
                  </a:lnTo>
                  <a:lnTo>
                    <a:pt x="457453" y="6857"/>
                  </a:lnTo>
                  <a:lnTo>
                    <a:pt x="454278" y="5841"/>
                  </a:lnTo>
                  <a:lnTo>
                    <a:pt x="450976" y="4317"/>
                  </a:lnTo>
                  <a:lnTo>
                    <a:pt x="447801" y="3301"/>
                  </a:lnTo>
                  <a:lnTo>
                    <a:pt x="444500" y="2539"/>
                  </a:lnTo>
                  <a:lnTo>
                    <a:pt x="441325" y="1777"/>
                  </a:lnTo>
                  <a:lnTo>
                    <a:pt x="437641" y="1142"/>
                  </a:lnTo>
                  <a:lnTo>
                    <a:pt x="434085" y="380"/>
                  </a:lnTo>
                  <a:lnTo>
                    <a:pt x="427227" y="0"/>
                  </a:lnTo>
                  <a:lnTo>
                    <a:pt x="298703" y="0"/>
                  </a:lnTo>
                  <a:lnTo>
                    <a:pt x="227075" y="761"/>
                  </a:lnTo>
                  <a:lnTo>
                    <a:pt x="7874" y="761"/>
                  </a:lnTo>
                  <a:lnTo>
                    <a:pt x="0" y="761"/>
                  </a:lnTo>
                </a:path>
              </a:pathLst>
            </a:custGeom>
            <a:ln w="72000">
              <a:solidFill>
                <a:srgbClr val="E71223"/>
              </a:solidFill>
            </a:ln>
          </p:spPr>
          <p:txBody>
            <a:bodyPr wrap="square" lIns="0" tIns="0" rIns="0" bIns="0" rtlCol="0"/>
            <a:lstStyle/>
            <a:p>
              <a:endParaRPr baseline="-2500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9991" y="281762"/>
            <a:ext cx="82721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5" dirty="0">
                <a:solidFill>
                  <a:srgbClr val="001F5F"/>
                </a:solidFill>
                <a:latin typeface="Arial"/>
                <a:cs typeface="Arial"/>
              </a:rPr>
              <a:t>O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CORREDOR RODOVIÁRIO</a:t>
            </a:r>
            <a:r>
              <a:rPr sz="32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BIOCEÂNICO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1" name="Imagem 10" descr="Mapa&#10;&#10;Descrição gerada automaticamente">
            <a:extLst>
              <a:ext uri="{FF2B5EF4-FFF2-40B4-BE49-F238E27FC236}">
                <a16:creationId xmlns:a16="http://schemas.microsoft.com/office/drawing/2014/main" id="{6D345BFD-728C-3E6C-ED59-E8BF88E35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85" y="1705228"/>
            <a:ext cx="5020945" cy="48248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0400" y="3048000"/>
            <a:ext cx="4800600" cy="16002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 da diplomacia parlamentar para o fortalecimento</a:t>
            </a:r>
            <a:br>
              <a:rPr lang="pt-B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governança e acompanhamento do Projeto da Rota.</a:t>
            </a:r>
            <a:br>
              <a:rPr lang="pt-B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2830" y="304800"/>
            <a:ext cx="10986339" cy="1292662"/>
          </a:xfrm>
        </p:spPr>
        <p:txBody>
          <a:bodyPr/>
          <a:lstStyle/>
          <a:p>
            <a:pPr algn="ctr"/>
            <a:r>
              <a:rPr lang="pt-BR" sz="2800" dirty="0">
                <a:solidFill>
                  <a:schemeClr val="tx2"/>
                </a:solidFill>
              </a:rPr>
              <a:t>REUNIÃO PRESENCIAL DA FRENTE PARLAMENTAR INTERNACIONAL PELA ROTA BIOCEÂNICA EM CAMPO GRANDE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4986"/>
            <a:ext cx="6756009" cy="48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78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7473" y="381000"/>
            <a:ext cx="9652381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pt-BR" sz="3200" kern="0" spc="-10" dirty="0">
                <a:solidFill>
                  <a:srgbClr val="001F5F"/>
                </a:solidFill>
              </a:rPr>
              <a:t>A ROTA BIOCEÂNICA NO PARLASUL</a:t>
            </a:r>
            <a:endParaRPr lang="pt-BR" sz="3200" kern="0" dirty="0"/>
          </a:p>
        </p:txBody>
      </p:sp>
      <p:sp>
        <p:nvSpPr>
          <p:cNvPr id="3" name="object 3"/>
          <p:cNvSpPr txBox="1"/>
          <p:nvPr/>
        </p:nvSpPr>
        <p:spPr>
          <a:xfrm>
            <a:off x="231153" y="1456908"/>
            <a:ext cx="6056173" cy="1072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lang="en-US" b="1" spc="-5" dirty="0">
                <a:latin typeface="Arial"/>
                <a:cs typeface="Arial"/>
              </a:rPr>
              <a:t>PARLAMENTARES DO PARLASUL PARTICIPAM DO 1</a:t>
            </a:r>
            <a:r>
              <a:rPr lang="pt-BR" b="1" spc="-5" dirty="0">
                <a:latin typeface="Arial"/>
                <a:cs typeface="Arial"/>
                <a:sym typeface="Symbol" panose="05050102010706020507" pitchFamily="18" charset="2"/>
              </a:rPr>
              <a:t></a:t>
            </a:r>
            <a:r>
              <a:rPr lang="en-US" b="1" spc="-5" dirty="0">
                <a:latin typeface="Arial"/>
                <a:cs typeface="Arial"/>
              </a:rPr>
              <a:t> FORUM DE INTEGRAÇÃO DOS MUNICÍPIOS DO CORREDOR BIOCEÂNICO</a:t>
            </a:r>
            <a:r>
              <a:rPr lang="en-US" dirty="0">
                <a:latin typeface="Arial"/>
                <a:cs typeface="Arial"/>
              </a:rPr>
              <a:t>: </a:t>
            </a:r>
          </a:p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en-US" sz="1400" dirty="0">
                <a:latin typeface="Arial"/>
                <a:cs typeface="Arial"/>
              </a:rPr>
              <a:t>                                        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0130" y="3014331"/>
            <a:ext cx="6224818" cy="292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93517" y="3014331"/>
            <a:ext cx="2876715" cy="364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81799" y="1461654"/>
            <a:ext cx="5051425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en-US" b="1" dirty="0">
                <a:latin typeface="Arial"/>
                <a:cs typeface="Arial"/>
              </a:rPr>
              <a:t>NELSINHO TRAD APROVA PROPOSTA  QUE INCLUI AS CONCLUSÕES DO </a:t>
            </a:r>
            <a:r>
              <a:rPr lang="en-US" b="1" spc="-5" dirty="0">
                <a:latin typeface="Arial"/>
                <a:cs typeface="Arial"/>
              </a:rPr>
              <a:t>1</a:t>
            </a:r>
            <a:r>
              <a:rPr lang="pt-BR" b="1" spc="-5" dirty="0">
                <a:latin typeface="Arial"/>
                <a:cs typeface="Arial"/>
                <a:sym typeface="Symbol" panose="05050102010706020507" pitchFamily="18" charset="2"/>
              </a:rPr>
              <a:t> </a:t>
            </a:r>
            <a:r>
              <a:rPr lang="en-US" b="1" dirty="0">
                <a:latin typeface="Arial"/>
                <a:cs typeface="Arial"/>
              </a:rPr>
              <a:t>FORUM NO PARLASUL</a:t>
            </a:r>
            <a:endParaRPr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lang="en-US" sz="1200" dirty="0">
                <a:latin typeface="Arial"/>
                <a:cs typeface="Arial"/>
              </a:rPr>
              <a:t>                                                                 </a:t>
            </a:r>
            <a:r>
              <a:rPr lang="en-US" sz="1200" dirty="0" err="1">
                <a:latin typeface="Arial"/>
                <a:cs typeface="Arial"/>
              </a:rPr>
              <a:t>Sessão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Parlasul</a:t>
            </a:r>
            <a:r>
              <a:rPr lang="en-US" sz="1200" dirty="0">
                <a:latin typeface="Arial"/>
                <a:cs typeface="Arial"/>
              </a:rPr>
              <a:t> de 25/09/23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C6DB5F0-47A3-3861-3292-638D0C40A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8" y="3143794"/>
            <a:ext cx="5887528" cy="2667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3FB1AB9-EA78-6281-20A7-48A2C4C512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01" y="3173979"/>
            <a:ext cx="2648729" cy="332198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B2F70F7-EE07-7113-51B8-E9C16FCDC66E}"/>
              </a:ext>
            </a:extLst>
          </p:cNvPr>
          <p:cNvSpPr txBox="1">
            <a:spLocks/>
          </p:cNvSpPr>
          <p:nvPr/>
        </p:nvSpPr>
        <p:spPr>
          <a:xfrm>
            <a:off x="6934200" y="3073397"/>
            <a:ext cx="1962201" cy="36317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3831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pt-BR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“16 premissas que definem a Rota Bioceânica como </a:t>
            </a:r>
            <a:r>
              <a:rPr lang="pt-BR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 Projeto de infraestrutura regional com governança compartilhada </a:t>
            </a:r>
            <a:r>
              <a:rPr lang="pt-BR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os níveis federal, estadual, municipal e ainda integrando um </a:t>
            </a:r>
            <a:r>
              <a:rPr lang="pt-BR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‘braço parlamentar</a:t>
            </a:r>
            <a:r>
              <a:rPr lang="pt-BR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’”.</a:t>
            </a:r>
            <a:r>
              <a:rPr lang="pt-BR" sz="1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1400" b="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0" kern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pt-BR" sz="1400" b="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098312" y="2663066"/>
            <a:ext cx="3286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en-US" sz="1200" dirty="0" err="1">
                <a:latin typeface="Arial"/>
                <a:cs typeface="Arial"/>
              </a:rPr>
              <a:t>Realizado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em</a:t>
            </a:r>
            <a:r>
              <a:rPr lang="en-US" sz="1200" dirty="0">
                <a:latin typeface="Arial"/>
                <a:cs typeface="Arial"/>
              </a:rPr>
              <a:t> Campo </a:t>
            </a:r>
            <a:r>
              <a:rPr lang="en-US" sz="1200" spc="-5" dirty="0">
                <a:latin typeface="Arial"/>
                <a:cs typeface="Arial"/>
              </a:rPr>
              <a:t>Grande </a:t>
            </a:r>
            <a:r>
              <a:rPr lang="en-US" sz="1200" dirty="0" err="1">
                <a:latin typeface="Arial"/>
                <a:cs typeface="Arial"/>
              </a:rPr>
              <a:t>em</a:t>
            </a:r>
            <a:r>
              <a:rPr lang="en-US" sz="1200" dirty="0">
                <a:latin typeface="Arial"/>
                <a:cs typeface="Arial"/>
              </a:rPr>
              <a:t> 26</a:t>
            </a:r>
            <a:r>
              <a:rPr lang="en-US" sz="1200" spc="-5" dirty="0">
                <a:latin typeface="Arial"/>
                <a:cs typeface="Arial"/>
              </a:rPr>
              <a:t>/05/2022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10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6800" y="400050"/>
            <a:ext cx="33518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 algn="ctr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sz="2000" spc="-20" dirty="0">
                <a:solidFill>
                  <a:srgbClr val="001F5F"/>
                </a:solidFill>
              </a:rPr>
              <a:t>AÇÕES </a:t>
            </a:r>
            <a:r>
              <a:rPr lang="en-US" sz="2000" spc="-20" dirty="0">
                <a:solidFill>
                  <a:srgbClr val="001F5F"/>
                </a:solidFill>
              </a:rPr>
              <a:t>REALIZADAS EM 2023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358521" y="1631947"/>
            <a:ext cx="4786471" cy="8393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en-US" sz="1600" b="1" spc="-5" dirty="0">
                <a:latin typeface="Arial"/>
                <a:cs typeface="Arial"/>
              </a:rPr>
              <a:t>AGENDA COM O EMBAIXADOR DA ÍNDIA, </a:t>
            </a:r>
          </a:p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en-US" sz="1600" b="1" spc="-5" dirty="0">
                <a:latin typeface="Arial"/>
                <a:cs typeface="Arial"/>
              </a:rPr>
              <a:t>SURESH REDDY</a:t>
            </a:r>
            <a:r>
              <a:rPr sz="1600" dirty="0">
                <a:latin typeface="Arial"/>
                <a:cs typeface="Arial"/>
              </a:rPr>
              <a:t>:</a:t>
            </a:r>
            <a:endParaRPr lang="en-US" sz="1600" dirty="0">
              <a:latin typeface="Arial"/>
              <a:cs typeface="Arial"/>
            </a:endParaRPr>
          </a:p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en-US" sz="2000" dirty="0">
                <a:latin typeface="Arial"/>
                <a:cs typeface="Arial"/>
              </a:rPr>
              <a:t>	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1550A00-C61D-9904-9861-F9149124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1" y="2683007"/>
            <a:ext cx="4672584" cy="29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00200" y="2438400"/>
            <a:ext cx="39860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pt-BR" sz="1050" dirty="0">
                <a:latin typeface="Arial"/>
                <a:cs typeface="Arial"/>
              </a:rPr>
              <a:t>Realizada em Campo </a:t>
            </a:r>
            <a:r>
              <a:rPr lang="pt-BR" sz="1050" spc="-5" dirty="0">
                <a:latin typeface="Arial"/>
                <a:cs typeface="Arial"/>
              </a:rPr>
              <a:t>Grande </a:t>
            </a:r>
            <a:r>
              <a:rPr lang="pt-BR" sz="1050" dirty="0">
                <a:latin typeface="Arial"/>
                <a:cs typeface="Arial"/>
              </a:rPr>
              <a:t>nos </a:t>
            </a:r>
            <a:r>
              <a:rPr lang="pt-BR" sz="1050" spc="-5" dirty="0">
                <a:latin typeface="Arial"/>
                <a:cs typeface="Arial"/>
              </a:rPr>
              <a:t>dias </a:t>
            </a:r>
            <a:r>
              <a:rPr lang="pt-BR" sz="1050" dirty="0">
                <a:latin typeface="Arial"/>
                <a:cs typeface="Arial"/>
              </a:rPr>
              <a:t>17 e 18</a:t>
            </a:r>
            <a:r>
              <a:rPr lang="pt-BR" sz="1050" spc="-5" dirty="0">
                <a:latin typeface="Arial"/>
                <a:cs typeface="Arial"/>
              </a:rPr>
              <a:t>/08/2023</a:t>
            </a:r>
            <a:endParaRPr lang="pt-BR" sz="1050" dirty="0">
              <a:latin typeface="Arial"/>
              <a:cs typeface="Arial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24400" y="807288"/>
            <a:ext cx="3032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Grupos Parlamentares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663957"/>
            <a:ext cx="4257819" cy="303983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524678" y="1631947"/>
            <a:ext cx="4362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-5" dirty="0">
                <a:latin typeface="Arial"/>
                <a:cs typeface="Arial"/>
              </a:rPr>
              <a:t>AGENDA COM O EMBAIXADOR DA CHINA,</a:t>
            </a:r>
          </a:p>
          <a:p>
            <a:r>
              <a:rPr lang="en-US" sz="1600" b="1" spc="-5" dirty="0">
                <a:latin typeface="Arial"/>
                <a:cs typeface="Arial"/>
              </a:rPr>
              <a:t>ZHU QINGQIAO</a:t>
            </a:r>
            <a:endParaRPr lang="pt-BR" sz="1600" dirty="0"/>
          </a:p>
        </p:txBody>
      </p:sp>
      <p:sp>
        <p:nvSpPr>
          <p:cNvPr id="14" name="Retângulo 13"/>
          <p:cNvSpPr/>
          <p:nvPr/>
        </p:nvSpPr>
        <p:spPr>
          <a:xfrm>
            <a:off x="7315200" y="2429091"/>
            <a:ext cx="39860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  <a:tabLst>
                <a:tab pos="299720" algn="l"/>
              </a:tabLst>
            </a:pPr>
            <a:r>
              <a:rPr lang="pt-BR" sz="1050" dirty="0">
                <a:latin typeface="Arial"/>
                <a:cs typeface="Arial"/>
              </a:rPr>
              <a:t>Realizada na embaixada da China em Brasília 13/10/</a:t>
            </a:r>
            <a:r>
              <a:rPr lang="pt-BR" sz="1050" spc="-5" dirty="0">
                <a:latin typeface="Arial"/>
                <a:cs typeface="Arial"/>
              </a:rPr>
              <a:t>2023</a:t>
            </a:r>
            <a:endParaRPr lang="pt-BR" sz="1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944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43000" y="1066800"/>
            <a:ext cx="922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99720" algn="l"/>
                <a:tab pos="2149475" algn="l"/>
                <a:tab pos="3716020" algn="l"/>
              </a:tabLst>
            </a:pPr>
            <a:r>
              <a:rPr lang="pt-BR" b="1" dirty="0">
                <a:latin typeface="Arial"/>
                <a:cs typeface="Arial"/>
              </a:rPr>
              <a:t>ENCONTRO BILATERAL COM PRESIDENTE DO PARAGUAI, SANTIAGO PEÑA, </a:t>
            </a:r>
            <a:r>
              <a:rPr lang="pt-BR" dirty="0">
                <a:latin typeface="Arial"/>
                <a:cs typeface="Arial"/>
              </a:rPr>
              <a:t>durante evento sobre conservação ambiental em Washington, DC, Estados Unidos, em 23/10/23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237D92-30ED-5FE5-A166-8260ECD8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057401"/>
            <a:ext cx="2743200" cy="36575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E7B2A71-E002-409D-E44B-9BC486301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57399"/>
            <a:ext cx="2743200" cy="365760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38200" y="381000"/>
            <a:ext cx="3158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spc="-20" dirty="0">
                <a:solidFill>
                  <a:srgbClr val="001F5F"/>
                </a:solidFill>
              </a:rPr>
              <a:t>AÇÕES REALIZADAS EM 2023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71928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100" y="290143"/>
            <a:ext cx="34671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 algn="ctr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en-US" sz="2000" spc="-20" dirty="0">
                <a:solidFill>
                  <a:srgbClr val="001F5F"/>
                </a:solidFill>
              </a:rPr>
              <a:t> </a:t>
            </a:r>
            <a:r>
              <a:rPr sz="2000" spc="-20" dirty="0">
                <a:solidFill>
                  <a:srgbClr val="001F5F"/>
                </a:solidFill>
              </a:rPr>
              <a:t>AÇÕES </a:t>
            </a:r>
            <a:r>
              <a:rPr lang="en-US" sz="2000" spc="-20" dirty="0">
                <a:solidFill>
                  <a:srgbClr val="001F5F"/>
                </a:solidFill>
              </a:rPr>
              <a:t>REALIZADAS EM 2023</a:t>
            </a:r>
            <a:endParaRPr sz="2000" dirty="0"/>
          </a:p>
        </p:txBody>
      </p:sp>
      <p:sp>
        <p:nvSpPr>
          <p:cNvPr id="11" name="object 11"/>
          <p:cNvSpPr txBox="1"/>
          <p:nvPr/>
        </p:nvSpPr>
        <p:spPr>
          <a:xfrm>
            <a:off x="2527300" y="1108191"/>
            <a:ext cx="655320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99720" algn="l"/>
                <a:tab pos="2149475" algn="l"/>
                <a:tab pos="3716020" algn="l"/>
              </a:tabLst>
            </a:pPr>
            <a:r>
              <a:rPr lang="en-US" b="1" dirty="0">
                <a:latin typeface="Arial"/>
                <a:cs typeface="Arial"/>
              </a:rPr>
              <a:t>ROTA DE INTEGRAÇÃO LATINO-AMERICANA – RILA: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3" name="WhatsApp Video 2023-11-27 at 09.58.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870" y="2185925"/>
            <a:ext cx="6212840" cy="351670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515870" y="1398655"/>
            <a:ext cx="647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99720" algn="l"/>
                <a:tab pos="2149475" algn="l"/>
                <a:tab pos="3716020" algn="l"/>
              </a:tabLst>
            </a:pPr>
            <a:r>
              <a:rPr lang="pt-BR" b="1" dirty="0">
                <a:latin typeface="Arial"/>
                <a:cs typeface="Arial"/>
              </a:rPr>
              <a:t> </a:t>
            </a:r>
            <a:r>
              <a:rPr lang="pt-BR" dirty="0">
                <a:latin typeface="Arial"/>
                <a:cs typeface="Arial"/>
              </a:rPr>
              <a:t>Expedição saiu de Campo Grande em 24/11, com destino ao Porto de </a:t>
            </a:r>
            <a:r>
              <a:rPr lang="pt-BR" dirty="0" err="1">
                <a:latin typeface="Arial"/>
                <a:cs typeface="Arial"/>
              </a:rPr>
              <a:t>Iquique</a:t>
            </a:r>
            <a:r>
              <a:rPr lang="pt-BR" dirty="0">
                <a:latin typeface="Arial"/>
                <a:cs typeface="Arial"/>
              </a:rPr>
              <a:t>, Chile. Retorno previsto para 05/12.</a:t>
            </a:r>
          </a:p>
        </p:txBody>
      </p:sp>
    </p:spTree>
    <p:extLst>
      <p:ext uri="{BB962C8B-B14F-4D97-AF65-F5344CB8AC3E}">
        <p14:creationId xmlns:p14="http://schemas.microsoft.com/office/powerpoint/2010/main" val="21553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43553" y="82475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Arial"/>
                <a:cs typeface="Arial"/>
              </a:rPr>
              <a:t>Expedição: de Campo Grande a Porto de </a:t>
            </a:r>
            <a:r>
              <a:rPr lang="pt-BR" b="1" dirty="0" err="1">
                <a:solidFill>
                  <a:schemeClr val="tx2"/>
                </a:solidFill>
                <a:latin typeface="Arial"/>
                <a:cs typeface="Arial"/>
              </a:rPr>
              <a:t>Iquique</a:t>
            </a:r>
            <a:r>
              <a:rPr lang="pt-BR" b="1" dirty="0">
                <a:solidFill>
                  <a:schemeClr val="tx2"/>
                </a:solidFill>
                <a:latin typeface="Arial"/>
                <a:cs typeface="Arial"/>
              </a:rPr>
              <a:t>, no Chile</a:t>
            </a:r>
            <a:endParaRPr lang="pt-BR" b="1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" y="1497574"/>
            <a:ext cx="6107856" cy="15918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2" y="5178913"/>
            <a:ext cx="6647128" cy="16867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3076690"/>
            <a:ext cx="4655407" cy="210222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165214" y="447806"/>
            <a:ext cx="6082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99720" algn="l"/>
                <a:tab pos="2149475" algn="l"/>
                <a:tab pos="3716020" algn="l"/>
              </a:tabLst>
            </a:pPr>
            <a:r>
              <a:rPr lang="en-US" b="1" dirty="0">
                <a:solidFill>
                  <a:schemeClr val="tx2"/>
                </a:solidFill>
                <a:latin typeface="Arial"/>
                <a:cs typeface="Arial"/>
              </a:rPr>
              <a:t>ROTA DE INTEGRAÇÃO LATINO-AMERICANA – RILA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797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400050"/>
            <a:ext cx="9499981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5460" marR="5080" indent="-1763395" algn="ctr">
              <a:lnSpc>
                <a:spcPct val="100000"/>
              </a:lnSpc>
              <a:spcBef>
                <a:spcPts val="105"/>
              </a:spcBef>
            </a:pPr>
            <a:r>
              <a:rPr lang="en-US" sz="3200" spc="-20" dirty="0">
                <a:solidFill>
                  <a:srgbClr val="001F5F"/>
                </a:solidFill>
              </a:rPr>
              <a:t>DESAFIOS</a:t>
            </a:r>
            <a:endParaRPr sz="3200" dirty="0"/>
          </a:p>
        </p:txBody>
      </p:sp>
      <p:sp>
        <p:nvSpPr>
          <p:cNvPr id="11" name="object 11"/>
          <p:cNvSpPr txBox="1"/>
          <p:nvPr/>
        </p:nvSpPr>
        <p:spPr>
          <a:xfrm>
            <a:off x="309777" y="1278450"/>
            <a:ext cx="11572445" cy="5150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en-US" sz="1900" b="1" dirty="0">
                <a:latin typeface="Arial"/>
                <a:cs typeface="Arial"/>
              </a:rPr>
              <a:t>COMPROMETIMENTO DOS PAÍSES EM TRABALHAR PARA O INCREMENTO DO COMÉRCIO E DOS INVESTIMENTOS;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en-US" sz="1900" b="1" dirty="0">
                <a:latin typeface="Arial"/>
                <a:cs typeface="Arial"/>
              </a:rPr>
              <a:t>MELHORIA DA INFRAESTRUTURA LOGÍSTICA;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en-US" sz="1900" b="1" dirty="0">
                <a:latin typeface="Arial"/>
                <a:cs typeface="Arial"/>
              </a:rPr>
              <a:t>APLICAÇÃO DE MEDIDAS DE FACILITAÇÃO DO COMÉRCIO E DE INTEGRAÇÃO FINANCEIRA;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en-US" sz="1900" b="1" dirty="0">
                <a:latin typeface="Arial"/>
                <a:cs typeface="Arial"/>
              </a:rPr>
              <a:t>ESTABELECIMENTO DE POSTOS INTEGRADOS DE FRONTEIRA;</a:t>
            </a:r>
          </a:p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en-US" sz="1900" b="1" dirty="0">
                <a:latin typeface="Arial"/>
                <a:cs typeface="Arial"/>
              </a:rPr>
              <a:t>ESTABELECIMENTO DE GRUPOS DE TRABALHO  QUE DISCUTAM TEMAS SOCIOAMBIENTAIS E OS DESAFIOS DA SEGURANÇA TRANSFRONTEIRIÇA;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r>
              <a:rPr lang="pt-BR" sz="1900" b="1" dirty="0">
                <a:latin typeface="Arial"/>
                <a:cs typeface="Arial"/>
              </a:rPr>
              <a:t>MANTER O ENTUSIASMO, A CRENÇA NO FUTURO E A DISPOSIÇÃO DOS ESTADOS-MEMBROS PARA O DIÁLOGO POLÍTICO FLUIDO E PARA O LABOR DIPLOMÁTICO E DURÁVEL. </a:t>
            </a: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99720" algn="l"/>
                <a:tab pos="2149475" algn="l"/>
                <a:tab pos="3716020" algn="l"/>
              </a:tabLst>
            </a:pPr>
            <a:endParaRPr lang="en-US" sz="1900" b="1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149475" algn="l"/>
                <a:tab pos="3716020" algn="l"/>
              </a:tabLst>
            </a:pPr>
            <a:endParaRPr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532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2124" y="2545079"/>
            <a:ext cx="10203180" cy="2699385"/>
            <a:chOff x="992124" y="2545079"/>
            <a:chExt cx="10203180" cy="2699385"/>
          </a:xfrm>
        </p:grpSpPr>
        <p:sp>
          <p:nvSpPr>
            <p:cNvPr id="3" name="object 3"/>
            <p:cNvSpPr/>
            <p:nvPr/>
          </p:nvSpPr>
          <p:spPr>
            <a:xfrm>
              <a:off x="992124" y="2545079"/>
              <a:ext cx="10203180" cy="2699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56716" y="2636519"/>
              <a:ext cx="9878568" cy="2520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0869" y="783082"/>
            <a:ext cx="1049464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MOBILIZAÇÃO DE </a:t>
            </a:r>
            <a:r>
              <a:rPr sz="3200" spc="-10" dirty="0">
                <a:solidFill>
                  <a:srgbClr val="001F5F"/>
                </a:solidFill>
                <a:latin typeface="Arial"/>
                <a:cs typeface="Arial"/>
              </a:rPr>
              <a:t>TODOS </a:t>
            </a:r>
            <a:r>
              <a:rPr sz="3200" spc="-60" dirty="0">
                <a:solidFill>
                  <a:srgbClr val="001F5F"/>
                </a:solidFill>
                <a:latin typeface="Arial"/>
                <a:cs typeface="Arial"/>
              </a:rPr>
              <a:t>PARA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QUE, EM </a:t>
            </a:r>
            <a:r>
              <a:rPr sz="3200" spc="-5" dirty="0">
                <a:solidFill>
                  <a:srgbClr val="001F5F"/>
                </a:solidFill>
                <a:latin typeface="Arial"/>
                <a:cs typeface="Arial"/>
              </a:rPr>
              <a:t>202</a:t>
            </a:r>
            <a:r>
              <a:rPr lang="pt-BR" sz="3200" spc="-5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3200" spc="-5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3200" spc="-1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ESSE  SONHO IDEALIZADO HÁ DÉCADAS ESTEJA  OPERACIONAL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1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5521" y="3810000"/>
            <a:ext cx="78333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SENADOR NELSINHO </a:t>
            </a:r>
            <a:r>
              <a:rPr spc="-10" dirty="0"/>
              <a:t>TRAD</a:t>
            </a:r>
            <a:r>
              <a:rPr spc="-30" dirty="0"/>
              <a:t> </a:t>
            </a:r>
            <a:r>
              <a:rPr spc="-5" dirty="0"/>
              <a:t>(PSD/MS)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90601" y="4547340"/>
            <a:ext cx="10363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buFont typeface="Wingdings"/>
              <a:buChar char=""/>
              <a:tabLst>
                <a:tab pos="3037840" algn="l"/>
                <a:tab pos="3038475" algn="l"/>
              </a:tabLst>
            </a:pPr>
            <a:r>
              <a:rPr sz="2400" spc="-10" dirty="0" err="1">
                <a:solidFill>
                  <a:srgbClr val="E38312"/>
                </a:solidFill>
                <a:latin typeface="Calibri"/>
                <a:cs typeface="Calibri"/>
              </a:rPr>
              <a:t>Presidente</a:t>
            </a:r>
            <a:r>
              <a:rPr sz="2400" spc="-10" dirty="0">
                <a:solidFill>
                  <a:srgbClr val="E3831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E38312"/>
                </a:solidFill>
                <a:latin typeface="Calibri"/>
                <a:cs typeface="Calibri"/>
              </a:rPr>
              <a:t>da </a:t>
            </a:r>
            <a:r>
              <a:rPr sz="2400" spc="-10" dirty="0" err="1">
                <a:solidFill>
                  <a:srgbClr val="E38312"/>
                </a:solidFill>
                <a:latin typeface="Calibri"/>
                <a:cs typeface="Calibri"/>
              </a:rPr>
              <a:t>Representação</a:t>
            </a:r>
            <a:r>
              <a:rPr sz="2400" spc="-10" dirty="0">
                <a:solidFill>
                  <a:srgbClr val="E38312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E38312"/>
                </a:solidFill>
                <a:latin typeface="Calibri"/>
                <a:cs typeface="Calibri"/>
              </a:rPr>
              <a:t>Brasileira</a:t>
            </a:r>
            <a:r>
              <a:rPr sz="2400" spc="-10" dirty="0">
                <a:solidFill>
                  <a:srgbClr val="E3831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E38312"/>
                </a:solidFill>
                <a:latin typeface="Calibri"/>
                <a:cs typeface="Calibri"/>
              </a:rPr>
              <a:t>no </a:t>
            </a:r>
            <a:r>
              <a:rPr sz="2400" spc="-10" dirty="0" err="1">
                <a:solidFill>
                  <a:srgbClr val="E38312"/>
                </a:solidFill>
                <a:latin typeface="Calibri"/>
                <a:cs typeface="Calibri"/>
              </a:rPr>
              <a:t>Parlamento</a:t>
            </a:r>
            <a:r>
              <a:rPr sz="2400" spc="-10" dirty="0">
                <a:solidFill>
                  <a:srgbClr val="E3831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E38312"/>
                </a:solidFill>
                <a:latin typeface="Calibri"/>
                <a:cs typeface="Calibri"/>
              </a:rPr>
              <a:t>do</a:t>
            </a:r>
            <a:r>
              <a:rPr sz="2400" spc="-105" dirty="0">
                <a:solidFill>
                  <a:srgbClr val="E38312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E38312"/>
                </a:solidFill>
                <a:latin typeface="Calibri"/>
                <a:cs typeface="Calibri"/>
              </a:rPr>
              <a:t>Mercosul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34000" y="2438400"/>
            <a:ext cx="1148333" cy="5463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0" y="1427986"/>
            <a:ext cx="6553200" cy="5430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6358" y="378332"/>
            <a:ext cx="24009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MERCADOS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5453" y="2667761"/>
            <a:ext cx="4110354" cy="2057400"/>
          </a:xfrm>
          <a:prstGeom prst="rect">
            <a:avLst/>
          </a:prstGeom>
          <a:solidFill>
            <a:srgbClr val="4F81BC"/>
          </a:solidFill>
          <a:ln w="2540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641350" indent="-287020">
              <a:lnSpc>
                <a:spcPct val="100000"/>
              </a:lnSpc>
              <a:buFont typeface="Wingdings"/>
              <a:buChar char=""/>
              <a:tabLst>
                <a:tab pos="6419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Ásia</a:t>
            </a:r>
            <a:endParaRPr sz="2000">
              <a:latin typeface="Arial"/>
              <a:cs typeface="Arial"/>
            </a:endParaRPr>
          </a:p>
          <a:p>
            <a:pPr marL="641350" indent="-287020">
              <a:lnSpc>
                <a:spcPct val="100000"/>
              </a:lnSpc>
              <a:buFont typeface="Wingdings"/>
              <a:buChar char=""/>
              <a:tabLst>
                <a:tab pos="6419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Oceania</a:t>
            </a:r>
            <a:endParaRPr sz="2000">
              <a:latin typeface="Arial"/>
              <a:cs typeface="Arial"/>
            </a:endParaRPr>
          </a:p>
          <a:p>
            <a:pPr marL="641350" indent="-287020">
              <a:lnSpc>
                <a:spcPct val="100000"/>
              </a:lnSpc>
              <a:buFont typeface="Wingdings"/>
              <a:buChar char=""/>
              <a:tabLst>
                <a:tab pos="6419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Costa Oeste das</a:t>
            </a: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Américas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 de país&#10;&#10;Descrição gerada automaticamente com confiança média">
            <a:extLst>
              <a:ext uri="{FF2B5EF4-FFF2-40B4-BE49-F238E27FC236}">
                <a16:creationId xmlns:a16="http://schemas.microsoft.com/office/drawing/2014/main" id="{1EA1DFF2-C954-A620-B4B3-708DA738E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9144000" cy="3722506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670F664A-CE51-745E-47A1-0A4179BCF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110490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lang="en-US" sz="3200" dirty="0">
                <a:solidFill>
                  <a:srgbClr val="001F5F"/>
                </a:solidFill>
                <a:latin typeface="Arial"/>
                <a:cs typeface="Arial"/>
              </a:rPr>
              <a:t>APA DA EVOLUÇÃO DO PRINCIPAL DESTINO DAS EXPORTAÇÕES BRASILEIRAS (2000-2021)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9677C5-3C06-CD6F-B746-2DD22F3B4B62}"/>
              </a:ext>
            </a:extLst>
          </p:cNvPr>
          <p:cNvSpPr txBox="1"/>
          <p:nvPr/>
        </p:nvSpPr>
        <p:spPr>
          <a:xfrm>
            <a:off x="685800" y="5170306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CEPAL, Boletim 392, </a:t>
            </a:r>
            <a:r>
              <a:rPr lang="pt-BR" dirty="0" err="1"/>
              <a:t>n</a:t>
            </a:r>
            <a:r>
              <a:rPr lang="pt-BR" dirty="0"/>
              <a:t>. 2, 2022.</a:t>
            </a:r>
          </a:p>
        </p:txBody>
      </p:sp>
    </p:spTree>
    <p:extLst>
      <p:ext uri="{BB962C8B-B14F-4D97-AF65-F5344CB8AC3E}">
        <p14:creationId xmlns:p14="http://schemas.microsoft.com/office/powerpoint/2010/main" val="186981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B351E7D-2D9A-1E66-4895-C91F89A1E237}"/>
              </a:ext>
            </a:extLst>
          </p:cNvPr>
          <p:cNvSpPr txBox="1">
            <a:spLocks/>
          </p:cNvSpPr>
          <p:nvPr/>
        </p:nvSpPr>
        <p:spPr>
          <a:xfrm>
            <a:off x="898652" y="527050"/>
            <a:ext cx="1040955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000" b="1" i="0">
                <a:solidFill>
                  <a:srgbClr val="E3831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3774440" marR="5080" indent="-3762375">
              <a:spcBef>
                <a:spcPts val="105"/>
              </a:spcBef>
            </a:pPr>
            <a:r>
              <a:rPr lang="pt-BR" sz="2800" kern="0" dirty="0">
                <a:solidFill>
                  <a:srgbClr val="001F5F"/>
                </a:solidFill>
                <a:latin typeface="Arial"/>
                <a:cs typeface="Arial"/>
              </a:rPr>
              <a:t>O MATO GROSSO DO SUL NAS EXPORTAÇÕES DO BRASIL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8C9F548-95D5-B737-5BA8-81E6C3D134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7291" y="1752600"/>
            <a:ext cx="11152276" cy="505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287655">
              <a:spcBef>
                <a:spcPts val="100"/>
              </a:spcBef>
              <a:buFont typeface="Wingdings"/>
              <a:buChar char=""/>
              <a:tabLst>
                <a:tab pos="319405" algn="l"/>
              </a:tabLst>
            </a:pPr>
            <a:r>
              <a:rPr lang="pt-BR" sz="2000" dirty="0"/>
              <a:t>O PRINCIPAL DESTINO DEIXOU DE SER OS PAÍSES BAIXOS EM 2010. ATUALMENTE É A CHINA</a:t>
            </a:r>
            <a:r>
              <a:rPr lang="pt-BR" sz="2000" b="0" dirty="0"/>
              <a:t>. </a:t>
            </a:r>
          </a:p>
          <a:p>
            <a:pPr marL="30480">
              <a:spcBef>
                <a:spcPts val="100"/>
              </a:spcBef>
              <a:tabLst>
                <a:tab pos="319405" algn="l"/>
              </a:tabLst>
            </a:pPr>
            <a:endParaRPr lang="pt-BR" sz="2000" b="0" dirty="0"/>
          </a:p>
          <a:p>
            <a:pPr marL="318135" indent="-287655">
              <a:spcBef>
                <a:spcPts val="100"/>
              </a:spcBef>
              <a:buFont typeface="Wingdings"/>
              <a:buChar char=""/>
              <a:tabLst>
                <a:tab pos="319405" algn="l"/>
              </a:tabLst>
            </a:pPr>
            <a:r>
              <a:rPr lang="en-US" sz="2000" dirty="0"/>
              <a:t>GRÃOS</a:t>
            </a:r>
            <a:r>
              <a:rPr lang="en-US" sz="2000" b="0" dirty="0"/>
              <a:t>: </a:t>
            </a:r>
            <a:r>
              <a:rPr lang="en-US" sz="2000" b="0" dirty="0" err="1"/>
              <a:t>Importância</a:t>
            </a:r>
            <a:r>
              <a:rPr lang="en-US" sz="2000" b="0" dirty="0"/>
              <a:t> dos </a:t>
            </a:r>
            <a:r>
              <a:rPr lang="en-US" sz="2000" b="0" dirty="0" err="1"/>
              <a:t>municípios</a:t>
            </a:r>
            <a:r>
              <a:rPr lang="en-US" sz="2000" b="0" dirty="0"/>
              <a:t> de Ponta </a:t>
            </a:r>
            <a:r>
              <a:rPr lang="en-US" sz="2000" b="0" dirty="0" err="1"/>
              <a:t>Porã</a:t>
            </a:r>
            <a:r>
              <a:rPr lang="en-US" sz="2000" b="0" dirty="0"/>
              <a:t>, </a:t>
            </a:r>
            <a:r>
              <a:rPr lang="en-US" sz="2000" b="0" dirty="0" err="1"/>
              <a:t>Amambai</a:t>
            </a:r>
            <a:r>
              <a:rPr lang="en-US" sz="2000" b="0" dirty="0"/>
              <a:t>, Aral Moreira, Laguna </a:t>
            </a:r>
            <a:r>
              <a:rPr lang="en-US" sz="2000" b="0" dirty="0" err="1"/>
              <a:t>Caarapã</a:t>
            </a:r>
            <a:r>
              <a:rPr lang="en-US" sz="2000" b="0" dirty="0"/>
              <a:t>, Antônio João, Coronel </a:t>
            </a:r>
            <a:r>
              <a:rPr lang="en-US" sz="2000" b="0" dirty="0" err="1"/>
              <a:t>Sapucaí</a:t>
            </a:r>
            <a:r>
              <a:rPr lang="en-US" sz="2000" b="0" dirty="0"/>
              <a:t>, </a:t>
            </a:r>
            <a:r>
              <a:rPr lang="en-US" sz="2000" b="0" dirty="0" err="1"/>
              <a:t>Dourados</a:t>
            </a:r>
            <a:r>
              <a:rPr lang="en-US" sz="2000" b="0" dirty="0"/>
              <a:t> e </a:t>
            </a:r>
            <a:r>
              <a:rPr lang="en-US" sz="2000" b="0" dirty="0" err="1"/>
              <a:t>Maracaju</a:t>
            </a:r>
            <a:r>
              <a:rPr lang="en-US" sz="2000" b="0" dirty="0"/>
              <a:t>. </a:t>
            </a:r>
            <a:r>
              <a:rPr lang="en-US" sz="2000" dirty="0" err="1"/>
              <a:t>Região</a:t>
            </a:r>
            <a:r>
              <a:rPr lang="en-US" sz="2000" dirty="0"/>
              <a:t>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produtiva</a:t>
            </a:r>
            <a:r>
              <a:rPr lang="en-US" sz="2000" dirty="0"/>
              <a:t> do </a:t>
            </a:r>
            <a:r>
              <a:rPr lang="en-US" sz="2000" dirty="0" err="1"/>
              <a:t>estado</a:t>
            </a:r>
            <a:r>
              <a:rPr lang="en-US" sz="2000" dirty="0"/>
              <a:t>.</a:t>
            </a:r>
          </a:p>
          <a:p>
            <a:pPr marL="30480">
              <a:spcBef>
                <a:spcPts val="100"/>
              </a:spcBef>
              <a:tabLst>
                <a:tab pos="319405" algn="l"/>
              </a:tabLst>
            </a:pPr>
            <a:endParaRPr lang="en-US" sz="2000" dirty="0"/>
          </a:p>
          <a:p>
            <a:pPr marL="318135" indent="-28765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19405" algn="l"/>
              </a:tabLst>
            </a:pPr>
            <a:r>
              <a:rPr lang="en-US" sz="2000" dirty="0"/>
              <a:t>CARNE BOVINA</a:t>
            </a:r>
            <a:r>
              <a:rPr lang="en-US" sz="2000" b="0" dirty="0"/>
              <a:t>: Mato Grosso do Sul é o </a:t>
            </a:r>
            <a:r>
              <a:rPr lang="en-US" sz="2000" b="0" dirty="0" err="1"/>
              <a:t>maior</a:t>
            </a:r>
            <a:r>
              <a:rPr lang="en-US" sz="2000" b="0" dirty="0"/>
              <a:t> </a:t>
            </a:r>
            <a:r>
              <a:rPr lang="en-US" sz="2000" b="0" dirty="0" err="1"/>
              <a:t>produtor</a:t>
            </a:r>
            <a:r>
              <a:rPr lang="en-US" sz="2000" b="0" dirty="0"/>
              <a:t> e </a:t>
            </a:r>
            <a:r>
              <a:rPr lang="en-US" sz="2000" b="0" dirty="0" err="1"/>
              <a:t>exportador</a:t>
            </a:r>
            <a:r>
              <a:rPr lang="en-US" sz="2000" b="0" dirty="0"/>
              <a:t>, </a:t>
            </a:r>
            <a:r>
              <a:rPr lang="en-US" sz="2000" b="0" dirty="0" err="1"/>
              <a:t>posicionando</a:t>
            </a:r>
            <a:r>
              <a:rPr lang="en-US" sz="2000" b="0" dirty="0"/>
              <a:t> o </a:t>
            </a:r>
            <a:r>
              <a:rPr lang="en-US" sz="2000" b="0" dirty="0" err="1"/>
              <a:t>Brasil</a:t>
            </a:r>
            <a:r>
              <a:rPr lang="en-US" sz="2000" b="0" dirty="0"/>
              <a:t> </a:t>
            </a:r>
            <a:r>
              <a:rPr lang="en-US" sz="2000" b="0" dirty="0" err="1"/>
              <a:t>como</a:t>
            </a:r>
            <a:r>
              <a:rPr lang="en-US" sz="2000" b="0" dirty="0"/>
              <a:t> </a:t>
            </a:r>
            <a:r>
              <a:rPr lang="en-US" sz="2000" b="0" dirty="0" err="1"/>
              <a:t>primeiro</a:t>
            </a:r>
            <a:r>
              <a:rPr lang="en-US" sz="2000" b="0" dirty="0"/>
              <a:t> do </a:t>
            </a:r>
            <a:r>
              <a:rPr lang="en-US" sz="2000" b="0" i="1" dirty="0"/>
              <a:t>ranking</a:t>
            </a:r>
            <a:r>
              <a:rPr lang="en-US" sz="2000" b="0" dirty="0"/>
              <a:t> </a:t>
            </a:r>
            <a:r>
              <a:rPr lang="en-US" sz="2000" b="0" dirty="0" err="1"/>
              <a:t>mundial</a:t>
            </a:r>
            <a:r>
              <a:rPr lang="en-US" sz="2000" b="0" dirty="0"/>
              <a:t>. </a:t>
            </a:r>
          </a:p>
          <a:p>
            <a:pPr marL="318135" indent="-28765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19405" algn="l"/>
              </a:tabLst>
            </a:pPr>
            <a:endParaRPr lang="en-US" sz="2000" b="0" dirty="0"/>
          </a:p>
          <a:p>
            <a:pPr marL="318135" indent="-28765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19405" algn="l"/>
              </a:tabLst>
            </a:pPr>
            <a:r>
              <a:rPr lang="en-US" sz="2000" dirty="0"/>
              <a:t>CELULOSE:</a:t>
            </a:r>
            <a:r>
              <a:rPr lang="en-US" sz="2000" b="0" dirty="0"/>
              <a:t> O </a:t>
            </a:r>
            <a:r>
              <a:rPr lang="en-US" sz="2000" b="0" dirty="0" err="1"/>
              <a:t>Brasil</a:t>
            </a:r>
            <a:r>
              <a:rPr lang="en-US" sz="2000" b="0" dirty="0"/>
              <a:t> </a:t>
            </a:r>
            <a:r>
              <a:rPr lang="en-US" sz="2000" b="0" dirty="0" err="1"/>
              <a:t>é</a:t>
            </a:r>
            <a:r>
              <a:rPr lang="en-US" sz="2000" b="0" dirty="0"/>
              <a:t> o </a:t>
            </a:r>
            <a:r>
              <a:rPr lang="en-US" sz="2000" b="0" dirty="0" err="1"/>
              <a:t>país</a:t>
            </a:r>
            <a:r>
              <a:rPr lang="en-US" sz="2000" b="0" dirty="0"/>
              <a:t> </a:t>
            </a:r>
            <a:r>
              <a:rPr lang="en-US" sz="2000" b="0" dirty="0" err="1"/>
              <a:t>mais</a:t>
            </a:r>
            <a:r>
              <a:rPr lang="en-US" sz="2000" b="0" dirty="0"/>
              <a:t> </a:t>
            </a:r>
            <a:r>
              <a:rPr lang="en-US" sz="2000" b="0" dirty="0" err="1"/>
              <a:t>competitivo</a:t>
            </a:r>
            <a:r>
              <a:rPr lang="en-US" sz="2000" b="0" dirty="0"/>
              <a:t> </a:t>
            </a:r>
            <a:r>
              <a:rPr lang="en-US" sz="2000" b="0" dirty="0" err="1"/>
              <a:t>nesse</a:t>
            </a:r>
            <a:r>
              <a:rPr lang="en-US" sz="2000" b="0" dirty="0"/>
              <a:t> </a:t>
            </a:r>
            <a:r>
              <a:rPr lang="en-US" sz="2000" b="0" dirty="0" err="1"/>
              <a:t>setor</a:t>
            </a:r>
            <a:r>
              <a:rPr lang="en-US" sz="2000" b="0" dirty="0"/>
              <a:t>, </a:t>
            </a:r>
            <a:r>
              <a:rPr lang="en-US" sz="2000" b="0" dirty="0" err="1"/>
              <a:t>representando</a:t>
            </a:r>
            <a:r>
              <a:rPr lang="en-US" sz="2000" b="0" dirty="0"/>
              <a:t> </a:t>
            </a:r>
            <a:r>
              <a:rPr lang="en-US" sz="2000" b="0" dirty="0" err="1"/>
              <a:t>mais</a:t>
            </a:r>
            <a:r>
              <a:rPr lang="en-US" sz="2000" b="0" dirty="0"/>
              <a:t> de 46% das </a:t>
            </a:r>
            <a:r>
              <a:rPr lang="en-US" sz="2000" b="0" dirty="0" err="1"/>
              <a:t>exportações</a:t>
            </a:r>
            <a:r>
              <a:rPr lang="en-US" sz="2000" b="0" dirty="0"/>
              <a:t> </a:t>
            </a:r>
            <a:r>
              <a:rPr lang="en-US" sz="2000" b="0" dirty="0" err="1"/>
              <a:t>mundiais</a:t>
            </a:r>
            <a:r>
              <a:rPr lang="en-US" sz="2000" b="0" dirty="0"/>
              <a:t>. O </a:t>
            </a:r>
            <a:r>
              <a:rPr lang="en-US" sz="2000" b="0" dirty="0" err="1"/>
              <a:t>estado</a:t>
            </a:r>
            <a:r>
              <a:rPr lang="en-US" sz="2000" b="0" dirty="0"/>
              <a:t> do Mato Grosso do Sul </a:t>
            </a:r>
            <a:r>
              <a:rPr lang="en-US" sz="2000" b="0" dirty="0" err="1"/>
              <a:t>é</a:t>
            </a:r>
            <a:r>
              <a:rPr lang="en-US" sz="2000" b="0" dirty="0"/>
              <a:t> o </a:t>
            </a:r>
            <a:r>
              <a:rPr lang="en-US" sz="2000" b="0" dirty="0" err="1"/>
              <a:t>maior</a:t>
            </a:r>
            <a:r>
              <a:rPr lang="en-US" sz="2000" b="0" dirty="0"/>
              <a:t> </a:t>
            </a:r>
            <a:r>
              <a:rPr lang="en-US" sz="2000" b="0" dirty="0" err="1"/>
              <a:t>produtor</a:t>
            </a:r>
            <a:r>
              <a:rPr lang="en-US" sz="2000" b="0" dirty="0"/>
              <a:t> e </a:t>
            </a:r>
            <a:r>
              <a:rPr lang="en-US" sz="2000" b="0" dirty="0" err="1"/>
              <a:t>exportador</a:t>
            </a:r>
            <a:r>
              <a:rPr lang="en-US" sz="2000" b="0" dirty="0"/>
              <a:t> do </a:t>
            </a:r>
            <a:r>
              <a:rPr lang="en-US" sz="2000" b="0" dirty="0" err="1"/>
              <a:t>Brasil</a:t>
            </a:r>
            <a:r>
              <a:rPr lang="en-US" sz="2000" b="0" dirty="0"/>
              <a:t>. </a:t>
            </a:r>
          </a:p>
          <a:p>
            <a:pPr marL="30480">
              <a:spcBef>
                <a:spcPts val="100"/>
              </a:spcBef>
              <a:tabLst>
                <a:tab pos="319405" algn="l"/>
              </a:tabLst>
            </a:pPr>
            <a:endParaRPr lang="en-US" sz="2000" b="0" dirty="0"/>
          </a:p>
          <a:p>
            <a:pPr marL="30480">
              <a:lnSpc>
                <a:spcPct val="100000"/>
              </a:lnSpc>
              <a:spcBef>
                <a:spcPts val="100"/>
              </a:spcBef>
              <a:tabLst>
                <a:tab pos="319405" algn="l"/>
              </a:tabLst>
            </a:pPr>
            <a:endParaRPr lang="en-US" sz="2000" b="0" dirty="0"/>
          </a:p>
          <a:p>
            <a:pPr marL="30480">
              <a:lnSpc>
                <a:spcPct val="100000"/>
              </a:lnSpc>
              <a:spcBef>
                <a:spcPts val="100"/>
              </a:spcBef>
              <a:tabLst>
                <a:tab pos="319405" algn="l"/>
              </a:tabLst>
            </a:pPr>
            <a:endParaRPr lang="en-US" sz="2000" b="0" dirty="0"/>
          </a:p>
          <a:p>
            <a:pPr marL="3175">
              <a:lnSpc>
                <a:spcPct val="100000"/>
              </a:lnSpc>
              <a:spcBef>
                <a:spcPts val="30"/>
              </a:spcBef>
              <a:buChar char=""/>
            </a:pPr>
            <a:endParaRPr sz="2000" b="0" dirty="0"/>
          </a:p>
        </p:txBody>
      </p:sp>
    </p:spTree>
    <p:extLst>
      <p:ext uri="{BB962C8B-B14F-4D97-AF65-F5344CB8AC3E}">
        <p14:creationId xmlns:p14="http://schemas.microsoft.com/office/powerpoint/2010/main" val="426524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1061497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74440" marR="5080" indent="-3762375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ESTUDO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DO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MRE SOBRE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EXPORTAÇÕES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lang="pt-BR" sz="2800" dirty="0">
                <a:solidFill>
                  <a:srgbClr val="001F5F"/>
                </a:solidFill>
                <a:latin typeface="Arial"/>
                <a:cs typeface="Arial"/>
              </a:rPr>
              <a:t>A 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CARNE DE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MS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28765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19405" algn="l"/>
              </a:tabLst>
            </a:pPr>
            <a:r>
              <a:rPr dirty="0"/>
              <a:t>Hoje </a:t>
            </a:r>
            <a:r>
              <a:rPr spc="-5" dirty="0"/>
              <a:t>cerca </a:t>
            </a:r>
            <a:r>
              <a:rPr dirty="0"/>
              <a:t>de </a:t>
            </a:r>
            <a:r>
              <a:rPr spc="-5" dirty="0"/>
              <a:t>60% </a:t>
            </a:r>
            <a:r>
              <a:rPr dirty="0"/>
              <a:t>da </a:t>
            </a:r>
            <a:r>
              <a:rPr spc="-5" dirty="0"/>
              <a:t>cargas </a:t>
            </a:r>
            <a:r>
              <a:rPr dirty="0"/>
              <a:t>de Mato Grosso do Sul </a:t>
            </a:r>
            <a:r>
              <a:rPr spc="-5" dirty="0"/>
              <a:t>são </a:t>
            </a:r>
            <a:r>
              <a:rPr dirty="0"/>
              <a:t>exportadas por Santos </a:t>
            </a:r>
            <a:r>
              <a:rPr spc="-5" dirty="0"/>
              <a:t>e</a:t>
            </a:r>
            <a:r>
              <a:rPr spc="35" dirty="0"/>
              <a:t> </a:t>
            </a:r>
            <a:r>
              <a:rPr dirty="0"/>
              <a:t>Paranaguá</a:t>
            </a:r>
          </a:p>
          <a:p>
            <a:pPr marL="3175">
              <a:lnSpc>
                <a:spcPct val="100000"/>
              </a:lnSpc>
              <a:spcBef>
                <a:spcPts val="30"/>
              </a:spcBef>
              <a:buChar char=""/>
            </a:pPr>
            <a:endParaRPr sz="1600" dirty="0"/>
          </a:p>
          <a:p>
            <a:pPr marL="302260" indent="-287020">
              <a:lnSpc>
                <a:spcPct val="100000"/>
              </a:lnSpc>
              <a:buFont typeface="Wingdings"/>
              <a:buChar char=""/>
              <a:tabLst>
                <a:tab pos="303530" algn="l"/>
              </a:tabLst>
            </a:pPr>
            <a:r>
              <a:rPr sz="2000" b="0" dirty="0">
                <a:latin typeface="Arial"/>
                <a:cs typeface="Arial"/>
              </a:rPr>
              <a:t>70% das exportações de MS são </a:t>
            </a:r>
            <a:r>
              <a:rPr sz="2000" b="0" spc="-5" dirty="0">
                <a:latin typeface="Arial"/>
                <a:cs typeface="Arial"/>
              </a:rPr>
              <a:t>feitas </a:t>
            </a:r>
            <a:r>
              <a:rPr sz="2000" b="0" dirty="0">
                <a:latin typeface="Arial"/>
                <a:cs typeface="Arial"/>
              </a:rPr>
              <a:t>pelo modo marítimo e 30% pelo</a:t>
            </a:r>
            <a:r>
              <a:rPr sz="2000" b="0" spc="-229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rodoviário</a:t>
            </a:r>
            <a:endParaRPr sz="2000" dirty="0">
              <a:latin typeface="Arial"/>
              <a:cs typeface="Arial"/>
            </a:endParaRPr>
          </a:p>
          <a:p>
            <a:pPr marL="3175">
              <a:lnSpc>
                <a:spcPct val="100000"/>
              </a:lnSpc>
              <a:spcBef>
                <a:spcPts val="45"/>
              </a:spcBef>
              <a:buChar char=""/>
            </a:pPr>
            <a:endParaRPr sz="2050" dirty="0">
              <a:latin typeface="Arial"/>
              <a:cs typeface="Arial"/>
            </a:endParaRPr>
          </a:p>
          <a:p>
            <a:pPr marL="302260" marR="5715" indent="-287020">
              <a:lnSpc>
                <a:spcPct val="100000"/>
              </a:lnSpc>
              <a:buFont typeface="Wingdings"/>
              <a:buChar char=""/>
              <a:tabLst>
                <a:tab pos="303530" algn="l"/>
                <a:tab pos="8771255" algn="l"/>
              </a:tabLst>
            </a:pPr>
            <a:r>
              <a:rPr sz="2000" b="0" dirty="0">
                <a:latin typeface="Arial"/>
                <a:cs typeface="Arial"/>
              </a:rPr>
              <a:t>Quando a </a:t>
            </a:r>
            <a:r>
              <a:rPr sz="2000" b="0" spc="-5" dirty="0">
                <a:latin typeface="Arial"/>
                <a:cs typeface="Arial"/>
              </a:rPr>
              <a:t>carne </a:t>
            </a:r>
            <a:r>
              <a:rPr sz="2000" b="0" dirty="0">
                <a:latin typeface="Arial"/>
                <a:cs typeface="Arial"/>
              </a:rPr>
              <a:t>de MS chega em </a:t>
            </a:r>
            <a:r>
              <a:rPr sz="2000" b="0" spc="-5" dirty="0">
                <a:latin typeface="Arial"/>
                <a:cs typeface="Arial"/>
              </a:rPr>
              <a:t>Santos, </a:t>
            </a:r>
            <a:r>
              <a:rPr sz="2000" b="0" dirty="0">
                <a:latin typeface="Arial"/>
                <a:cs typeface="Arial"/>
              </a:rPr>
              <a:t>a ser </a:t>
            </a:r>
            <a:r>
              <a:rPr sz="2000" b="0" spc="-5" dirty="0">
                <a:latin typeface="Arial"/>
                <a:cs typeface="Arial"/>
              </a:rPr>
              <a:t>exportada para </a:t>
            </a:r>
            <a:r>
              <a:rPr sz="2000" b="0" dirty="0">
                <a:latin typeface="Arial"/>
                <a:cs typeface="Arial"/>
              </a:rPr>
              <a:t>Equador/Peru/Colômbia, </a:t>
            </a:r>
            <a:r>
              <a:rPr sz="2000" b="0" spc="-5" dirty="0">
                <a:latin typeface="Arial"/>
                <a:cs typeface="Arial"/>
              </a:rPr>
              <a:t>fica  </a:t>
            </a:r>
            <a:r>
              <a:rPr sz="2000" b="0" dirty="0">
                <a:latin typeface="Arial"/>
                <a:cs typeface="Arial"/>
              </a:rPr>
              <a:t>sujeita a disponibilidade de navios, que é muito baixa para</a:t>
            </a:r>
            <a:r>
              <a:rPr sz="2000" b="0" spc="-2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esses</a:t>
            </a:r>
            <a:r>
              <a:rPr sz="2000" b="0" spc="-2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destinos	=</a:t>
            </a:r>
            <a:r>
              <a:rPr sz="2000" b="0" spc="-1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GARGALO</a:t>
            </a:r>
            <a:endParaRPr sz="2000" dirty="0">
              <a:latin typeface="Arial"/>
              <a:cs typeface="Arial"/>
            </a:endParaRPr>
          </a:p>
          <a:p>
            <a:pPr marL="3175">
              <a:lnSpc>
                <a:spcPct val="100000"/>
              </a:lnSpc>
              <a:spcBef>
                <a:spcPts val="45"/>
              </a:spcBef>
              <a:buChar char=""/>
            </a:pPr>
            <a:endParaRPr sz="2050" dirty="0">
              <a:latin typeface="Arial"/>
              <a:cs typeface="Arial"/>
            </a:endParaRPr>
          </a:p>
          <a:p>
            <a:pPr marL="302260" marR="5080" indent="-287020">
              <a:lnSpc>
                <a:spcPct val="100000"/>
              </a:lnSpc>
              <a:buFont typeface="Wingdings"/>
              <a:buChar char=""/>
              <a:tabLst>
                <a:tab pos="303530" algn="l"/>
              </a:tabLst>
            </a:pPr>
            <a:r>
              <a:rPr sz="2000" b="0" spc="-5" dirty="0">
                <a:latin typeface="Arial"/>
                <a:cs typeface="Arial"/>
              </a:rPr>
              <a:t>Se </a:t>
            </a:r>
            <a:r>
              <a:rPr sz="2000" b="0" dirty="0">
                <a:latin typeface="Arial"/>
                <a:cs typeface="Arial"/>
              </a:rPr>
              <a:t>levar a carne </a:t>
            </a:r>
            <a:r>
              <a:rPr sz="2000" b="0" spc="-5" dirty="0">
                <a:latin typeface="Arial"/>
                <a:cs typeface="Arial"/>
              </a:rPr>
              <a:t>para Iquique através </a:t>
            </a:r>
            <a:r>
              <a:rPr sz="2000" b="0" dirty="0">
                <a:latin typeface="Arial"/>
                <a:cs typeface="Arial"/>
              </a:rPr>
              <a:t>do </a:t>
            </a:r>
            <a:r>
              <a:rPr sz="2000" b="0" spc="-5" dirty="0">
                <a:latin typeface="Arial"/>
                <a:cs typeface="Arial"/>
              </a:rPr>
              <a:t>Corredor </a:t>
            </a:r>
            <a:r>
              <a:rPr sz="2000" b="0" dirty="0">
                <a:latin typeface="Arial"/>
                <a:cs typeface="Arial"/>
              </a:rPr>
              <a:t>Rodoviário, resolve o problema, </a:t>
            </a:r>
            <a:r>
              <a:rPr sz="2000" b="0" spc="-5" dirty="0">
                <a:latin typeface="Arial"/>
                <a:cs typeface="Arial"/>
              </a:rPr>
              <a:t>porque </a:t>
            </a:r>
            <a:r>
              <a:rPr sz="2000" b="0" dirty="0">
                <a:latin typeface="Arial"/>
                <a:cs typeface="Arial"/>
              </a:rPr>
              <a:t>tem  navios disponíveis no</a:t>
            </a:r>
            <a:r>
              <a:rPr sz="2000" b="0" spc="-4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porto</a:t>
            </a:r>
            <a:endParaRPr sz="2000" dirty="0">
              <a:latin typeface="Arial"/>
              <a:cs typeface="Arial"/>
            </a:endParaRPr>
          </a:p>
          <a:p>
            <a:pPr marL="3175">
              <a:lnSpc>
                <a:spcPct val="100000"/>
              </a:lnSpc>
              <a:spcBef>
                <a:spcPts val="45"/>
              </a:spcBef>
              <a:buChar char=""/>
            </a:pPr>
            <a:endParaRPr sz="2050" dirty="0">
              <a:latin typeface="Arial"/>
              <a:cs typeface="Arial"/>
            </a:endParaRPr>
          </a:p>
          <a:p>
            <a:pPr marL="302260" indent="-287020">
              <a:lnSpc>
                <a:spcPct val="100000"/>
              </a:lnSpc>
              <a:buFont typeface="Wingdings"/>
              <a:buChar char=""/>
              <a:tabLst>
                <a:tab pos="303530" algn="l"/>
              </a:tabLst>
            </a:pPr>
            <a:r>
              <a:rPr sz="2000" b="0" dirty="0">
                <a:latin typeface="Arial"/>
                <a:cs typeface="Arial"/>
              </a:rPr>
              <a:t>Redução nos custos em até</a:t>
            </a:r>
            <a:r>
              <a:rPr sz="2000" b="0" spc="-12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40%</a:t>
            </a:r>
            <a:endParaRPr sz="2000" dirty="0">
              <a:latin typeface="Arial"/>
              <a:cs typeface="Arial"/>
            </a:endParaRPr>
          </a:p>
          <a:p>
            <a:pPr marL="3175">
              <a:lnSpc>
                <a:spcPct val="100000"/>
              </a:lnSpc>
              <a:spcBef>
                <a:spcPts val="40"/>
              </a:spcBef>
              <a:buChar char=""/>
            </a:pPr>
            <a:endParaRPr sz="2050" dirty="0">
              <a:latin typeface="Arial"/>
              <a:cs typeface="Arial"/>
            </a:endParaRPr>
          </a:p>
          <a:p>
            <a:pPr marL="302260" indent="-287020">
              <a:lnSpc>
                <a:spcPct val="100000"/>
              </a:lnSpc>
              <a:buFont typeface="Wingdings"/>
              <a:buChar char=""/>
              <a:tabLst>
                <a:tab pos="303530" algn="l"/>
              </a:tabLst>
            </a:pPr>
            <a:r>
              <a:rPr sz="2000" b="0" dirty="0">
                <a:latin typeface="Arial"/>
                <a:cs typeface="Arial"/>
              </a:rPr>
              <a:t>Exportação de MS para China, Peru, Equador e Chile/ano = U$ 300</a:t>
            </a:r>
            <a:r>
              <a:rPr sz="2000" b="0" spc="-20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milhões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4342650"/>
            <a:ext cx="9776460" cy="461645"/>
          </a:xfrm>
          <a:custGeom>
            <a:avLst/>
            <a:gdLst/>
            <a:ahLst/>
            <a:cxnLst/>
            <a:rect l="l" t="t" r="r" b="b"/>
            <a:pathLst>
              <a:path w="9776460" h="461645">
                <a:moveTo>
                  <a:pt x="9776333" y="0"/>
                </a:moveTo>
                <a:lnTo>
                  <a:pt x="7212584" y="0"/>
                </a:lnTo>
                <a:lnTo>
                  <a:pt x="7212457" y="0"/>
                </a:lnTo>
                <a:lnTo>
                  <a:pt x="3606292" y="0"/>
                </a:lnTo>
                <a:lnTo>
                  <a:pt x="0" y="0"/>
                </a:lnTo>
                <a:lnTo>
                  <a:pt x="0" y="461251"/>
                </a:lnTo>
                <a:lnTo>
                  <a:pt x="3606292" y="461251"/>
                </a:lnTo>
                <a:lnTo>
                  <a:pt x="7212457" y="461251"/>
                </a:lnTo>
                <a:lnTo>
                  <a:pt x="7212584" y="461251"/>
                </a:lnTo>
                <a:lnTo>
                  <a:pt x="9776333" y="461251"/>
                </a:lnTo>
                <a:lnTo>
                  <a:pt x="9776333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5400" y="1685035"/>
            <a:ext cx="9776460" cy="0"/>
          </a:xfrm>
          <a:custGeom>
            <a:avLst/>
            <a:gdLst/>
            <a:ahLst/>
            <a:cxnLst/>
            <a:rect l="l" t="t" r="r" b="b"/>
            <a:pathLst>
              <a:path w="9776460">
                <a:moveTo>
                  <a:pt x="0" y="0"/>
                </a:moveTo>
                <a:lnTo>
                  <a:pt x="977633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5400" y="4791201"/>
            <a:ext cx="9776460" cy="25400"/>
          </a:xfrm>
          <a:custGeom>
            <a:avLst/>
            <a:gdLst/>
            <a:ahLst/>
            <a:cxnLst/>
            <a:rect l="l" t="t" r="r" b="b"/>
            <a:pathLst>
              <a:path w="9776460" h="25400">
                <a:moveTo>
                  <a:pt x="9776333" y="17018"/>
                </a:moveTo>
                <a:lnTo>
                  <a:pt x="0" y="17018"/>
                </a:lnTo>
                <a:lnTo>
                  <a:pt x="0" y="25400"/>
                </a:lnTo>
                <a:lnTo>
                  <a:pt x="9776333" y="25400"/>
                </a:lnTo>
                <a:lnTo>
                  <a:pt x="9776333" y="17018"/>
                </a:lnTo>
                <a:close/>
              </a:path>
              <a:path w="9776460" h="25400">
                <a:moveTo>
                  <a:pt x="9776333" y="0"/>
                </a:moveTo>
                <a:lnTo>
                  <a:pt x="0" y="0"/>
                </a:lnTo>
                <a:lnTo>
                  <a:pt x="0" y="8509"/>
                </a:lnTo>
                <a:lnTo>
                  <a:pt x="9776333" y="8509"/>
                </a:lnTo>
                <a:lnTo>
                  <a:pt x="97763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53000" y="4930140"/>
            <a:ext cx="2286000" cy="1201420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40640" rIns="0" bIns="0" rtlCol="0">
            <a:spAutoFit/>
          </a:bodyPr>
          <a:lstStyle/>
          <a:p>
            <a:pPr marL="107950" marR="100330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Arial"/>
                <a:cs typeface="Arial"/>
              </a:rPr>
              <a:t>Redução de </a:t>
            </a:r>
            <a:r>
              <a:rPr sz="1800" b="1" spc="-5" dirty="0">
                <a:latin typeface="Arial"/>
                <a:cs typeface="Arial"/>
              </a:rPr>
              <a:t>23%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no  </a:t>
            </a:r>
            <a:r>
              <a:rPr sz="1800" spc="-5" dirty="0">
                <a:latin typeface="Arial"/>
                <a:cs typeface="Arial"/>
              </a:rPr>
              <a:t>tempo </a:t>
            </a:r>
            <a:r>
              <a:rPr sz="1800" spc="-10" dirty="0">
                <a:latin typeface="Arial"/>
                <a:cs typeface="Arial"/>
              </a:rPr>
              <a:t>de </a:t>
            </a:r>
            <a:r>
              <a:rPr sz="1800" spc="-5" dirty="0">
                <a:latin typeface="Arial"/>
                <a:cs typeface="Arial"/>
              </a:rPr>
              <a:t>viagem!  Cerca de </a:t>
            </a:r>
            <a:r>
              <a:rPr sz="1800" b="1" spc="-5" dirty="0">
                <a:latin typeface="Arial"/>
                <a:cs typeface="Arial"/>
              </a:rPr>
              <a:t>12 </a:t>
            </a:r>
            <a:r>
              <a:rPr sz="1800" b="1" dirty="0">
                <a:latin typeface="Arial"/>
                <a:cs typeface="Arial"/>
              </a:rPr>
              <a:t>dias </a:t>
            </a:r>
            <a:r>
              <a:rPr sz="1800" dirty="0">
                <a:latin typeface="Arial"/>
                <a:cs typeface="Arial"/>
              </a:rPr>
              <a:t>a  </a:t>
            </a:r>
            <a:r>
              <a:rPr sz="1800" spc="-5" dirty="0">
                <a:latin typeface="Arial"/>
                <a:cs typeface="Arial"/>
              </a:rPr>
              <a:t>menos!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6636" y="4491228"/>
            <a:ext cx="779145" cy="253365"/>
          </a:xfrm>
          <a:custGeom>
            <a:avLst/>
            <a:gdLst/>
            <a:ahLst/>
            <a:cxnLst/>
            <a:rect l="l" t="t" r="r" b="b"/>
            <a:pathLst>
              <a:path w="779144" h="253364">
                <a:moveTo>
                  <a:pt x="778764" y="0"/>
                </a:moveTo>
                <a:lnTo>
                  <a:pt x="0" y="0"/>
                </a:lnTo>
                <a:lnTo>
                  <a:pt x="0" y="252984"/>
                </a:lnTo>
                <a:lnTo>
                  <a:pt x="778764" y="252984"/>
                </a:lnTo>
                <a:lnTo>
                  <a:pt x="778764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33172" y="2011744"/>
          <a:ext cx="10838180" cy="2792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721">
                <a:tc>
                  <a:txBody>
                    <a:bodyPr/>
                    <a:lstStyle/>
                    <a:p>
                      <a:pPr marL="1664335">
                        <a:lnSpc>
                          <a:spcPts val="1989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Shanghai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para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Santos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 algn="ctr">
                        <a:lnSpc>
                          <a:spcPts val="1989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Distância km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4640" algn="r">
                        <a:lnSpc>
                          <a:spcPts val="1989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Tempo de</a:t>
                      </a:r>
                      <a:r>
                        <a:rPr sz="18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Viagem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58">
                <a:tc>
                  <a:txBody>
                    <a:bodyPr/>
                    <a:lstStyle/>
                    <a:p>
                      <a:pPr marL="1532890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Via Estreito de Magalhaes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60655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21.989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60655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334645" algn="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49 dias e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8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horas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60655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40">
                <a:tc>
                  <a:txBody>
                    <a:bodyPr/>
                    <a:lstStyle/>
                    <a:p>
                      <a:pPr marL="2117090">
                        <a:lnSpc>
                          <a:spcPts val="2090"/>
                        </a:lnSpc>
                        <a:spcBef>
                          <a:spcPts val="55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Via Cabo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Horn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70485" marB="0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2090"/>
                        </a:lnSpc>
                        <a:spcBef>
                          <a:spcPts val="55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22.143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0485" marB="0"/>
                </a:tc>
                <a:tc>
                  <a:txBody>
                    <a:bodyPr/>
                    <a:lstStyle/>
                    <a:p>
                      <a:pPr marR="334645" algn="r">
                        <a:lnSpc>
                          <a:spcPts val="2090"/>
                        </a:lnSpc>
                        <a:spcBef>
                          <a:spcPts val="55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49 dias e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8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horas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04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80">
                <a:tc>
                  <a:txBody>
                    <a:bodyPr/>
                    <a:lstStyle/>
                    <a:p>
                      <a:pPr marL="228600">
                        <a:lnSpc>
                          <a:spcPts val="1610"/>
                        </a:lnSpc>
                        <a:spcBef>
                          <a:spcPts val="585"/>
                        </a:spcBef>
                        <a:tabLst>
                          <a:tab pos="1753870" algn="l"/>
                        </a:tabLst>
                      </a:pPr>
                      <a:r>
                        <a:rPr sz="1575" baseline="50264" dirty="0">
                          <a:latin typeface="Arial"/>
                          <a:cs typeface="Arial"/>
                        </a:rPr>
                        <a:t>Rota</a:t>
                      </a:r>
                      <a:r>
                        <a:rPr sz="1575" spc="-30" baseline="502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75" spc="7" baseline="50264" dirty="0">
                          <a:latin typeface="Arial"/>
                          <a:cs typeface="Arial"/>
                        </a:rPr>
                        <a:t>mais	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Via Canal do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Panamá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370205">
                        <a:lnSpc>
                          <a:spcPts val="7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usual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24.156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 marR="39687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54 dias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e 8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horas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solidFill>
                      <a:srgbClr val="DA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305">
                <a:tc>
                  <a:txBody>
                    <a:bodyPr/>
                    <a:lstStyle/>
                    <a:p>
                      <a:pPr marL="191897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Via Canal de Suez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4930" marB="0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25.078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4930" marB="0"/>
                </a:tc>
                <a:tc>
                  <a:txBody>
                    <a:bodyPr/>
                    <a:lstStyle/>
                    <a:p>
                      <a:pPr marR="334645" algn="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56 dias e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8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horas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493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251">
                <a:tc>
                  <a:txBody>
                    <a:bodyPr/>
                    <a:lstStyle/>
                    <a:p>
                      <a:pPr marL="385445">
                        <a:lnSpc>
                          <a:spcPct val="100000"/>
                        </a:lnSpc>
                        <a:spcBef>
                          <a:spcPts val="755"/>
                        </a:spcBef>
                        <a:tabLst>
                          <a:tab pos="167322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Corredor	</a:t>
                      </a:r>
                      <a:r>
                        <a:rPr sz="2700" spc="-7" baseline="3086" dirty="0">
                          <a:latin typeface="Arial"/>
                          <a:cs typeface="Arial"/>
                        </a:rPr>
                        <a:t>Antofagasta </a:t>
                      </a:r>
                      <a:r>
                        <a:rPr sz="2700" baseline="3086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700" spc="-15" baseline="3086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700" spc="-7" baseline="3086" dirty="0">
                          <a:latin typeface="Arial"/>
                          <a:cs typeface="Arial"/>
                        </a:rPr>
                        <a:t>Shanghai</a:t>
                      </a:r>
                      <a:endParaRPr sz="2700" baseline="3086">
                        <a:latin typeface="Arial"/>
                        <a:cs typeface="Arial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18.677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85979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42 dias e 1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hora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124455" y="4904232"/>
            <a:ext cx="2447925" cy="1477010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40640" rIns="0" bIns="0" rtlCol="0">
            <a:spAutoFit/>
          </a:bodyPr>
          <a:lstStyle/>
          <a:p>
            <a:pPr marL="150495" marR="143510" indent="1270" algn="ctr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Arial"/>
                <a:cs typeface="Arial"/>
              </a:rPr>
              <a:t>O </a:t>
            </a:r>
            <a:r>
              <a:rPr sz="1800" spc="-5" dirty="0">
                <a:latin typeface="Arial"/>
                <a:cs typeface="Arial"/>
              </a:rPr>
              <a:t>tempo de espera  para atracação no  porto de Santos é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4X  </a:t>
            </a:r>
            <a:r>
              <a:rPr sz="1800" spc="-5" dirty="0">
                <a:latin typeface="Arial"/>
                <a:cs typeface="Arial"/>
              </a:rPr>
              <a:t>superior ao de  Antofagasta/Iquique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47342" y="496900"/>
            <a:ext cx="949833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4270" marR="5080" indent="-2402205">
              <a:lnSpc>
                <a:spcPct val="100000"/>
              </a:lnSpc>
              <a:spcBef>
                <a:spcPts val="105"/>
              </a:spcBef>
            </a:pPr>
            <a:r>
              <a:rPr sz="3200" spc="-45" dirty="0">
                <a:solidFill>
                  <a:srgbClr val="001F5F"/>
                </a:solidFill>
                <a:latin typeface="Arial"/>
                <a:cs typeface="Arial"/>
              </a:rPr>
              <a:t>VANTAGENS: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REDUÇÃO NO TEMPO DE</a:t>
            </a:r>
            <a:r>
              <a:rPr sz="32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VIAGEM  E NO </a:t>
            </a:r>
            <a:r>
              <a:rPr sz="3200" spc="-50" dirty="0">
                <a:solidFill>
                  <a:srgbClr val="001F5F"/>
                </a:solidFill>
                <a:latin typeface="Arial"/>
                <a:cs typeface="Arial"/>
              </a:rPr>
              <a:t>VALOR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DO</a:t>
            </a:r>
            <a:r>
              <a:rPr sz="32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FRETE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0" y="4934711"/>
            <a:ext cx="2286000" cy="647700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41275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325"/>
              </a:spcBef>
            </a:pPr>
            <a:r>
              <a:rPr sz="1800" spc="-5" dirty="0">
                <a:latin typeface="Arial"/>
                <a:cs typeface="Arial"/>
              </a:rPr>
              <a:t>Redução de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até</a:t>
            </a:r>
            <a:endParaRPr sz="18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40% </a:t>
            </a:r>
            <a:r>
              <a:rPr sz="1800" spc="-10" dirty="0">
                <a:latin typeface="Arial"/>
                <a:cs typeface="Arial"/>
              </a:rPr>
              <a:t>nos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custos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604E9FA-5416-4017-9087-4D1C6A481281}"/>
              </a:ext>
            </a:extLst>
          </p:cNvPr>
          <p:cNvCxnSpPr>
            <a:cxnSpLocks/>
          </p:cNvCxnSpPr>
          <p:nvPr/>
        </p:nvCxnSpPr>
        <p:spPr>
          <a:xfrm>
            <a:off x="0" y="762000"/>
            <a:ext cx="12192000" cy="0"/>
          </a:xfrm>
          <a:prstGeom prst="line">
            <a:avLst/>
          </a:prstGeom>
          <a:ln w="152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745C30B-6122-EFE3-FE45-4021C8B42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756672"/>
              </p:ext>
            </p:extLst>
          </p:nvPr>
        </p:nvGraphicFramePr>
        <p:xfrm>
          <a:off x="1371600" y="1066800"/>
          <a:ext cx="8915400" cy="43910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5882">
                <a:tc rowSpan="2">
                  <a:txBody>
                    <a:bodyPr/>
                    <a:lstStyle/>
                    <a:p>
                      <a:r>
                        <a:rPr lang="pt-BR" sz="1200" dirty="0"/>
                        <a:t>País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Jan-Dez/2015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Jan-Dez/2019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sz="1200" dirty="0"/>
                        <a:t>Var. (%)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4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US$</a:t>
                      </a:r>
                    </a:p>
                    <a:p>
                      <a:pPr algn="ctr"/>
                      <a:r>
                        <a:rPr lang="pt-BR" sz="1200" dirty="0"/>
                        <a:t>Milhões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%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/>
                        <a:t>Ton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US$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Milhões</a:t>
                      </a:r>
                    </a:p>
                    <a:p>
                      <a:pPr algn="ctr"/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%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/>
                        <a:t>Ton</a:t>
                      </a:r>
                      <a:endParaRPr lang="pt-BR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45725" marB="45725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49">
                <a:tc>
                  <a:txBody>
                    <a:bodyPr/>
                    <a:lstStyle/>
                    <a:p>
                      <a:r>
                        <a:rPr lang="pt-BR" sz="1200" dirty="0"/>
                        <a:t>China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1.666,71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35,23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3.988.248,35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2.146,63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40,94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5.153.717,12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28,79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749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Japão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144,98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3,06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466.938,37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246,66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4,70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1.194.901,71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70,13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406">
                <a:tc>
                  <a:txBody>
                    <a:bodyPr/>
                    <a:lstStyle/>
                    <a:p>
                      <a:r>
                        <a:rPr lang="pt-BR" sz="1200" dirty="0"/>
                        <a:t>Estados Unidos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103,91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2,20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210.639,25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224,83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4,29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423.885,09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116,38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Argentina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211,29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4,47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4.726.800,56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221,03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4,22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2.005.346,64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4,61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749">
                <a:tc>
                  <a:txBody>
                    <a:bodyPr/>
                    <a:lstStyle/>
                    <a:p>
                      <a:r>
                        <a:rPr lang="pt-BR" sz="1200" dirty="0"/>
                        <a:t>Itália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279,71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5,91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525.080,84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209,51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4,00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399.839,08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-25,10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48">
                <a:tc>
                  <a:txBody>
                    <a:bodyPr/>
                    <a:lstStyle/>
                    <a:p>
                      <a:r>
                        <a:rPr lang="pt-BR" sz="1200" dirty="0"/>
                        <a:t>Países Baixos (Holanda)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200,11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4,23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437.798,62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188,19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3,59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367.711,96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-5,95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749">
                <a:tc>
                  <a:txBody>
                    <a:bodyPr/>
                    <a:lstStyle/>
                    <a:p>
                      <a:r>
                        <a:rPr lang="pt-BR" sz="1200" dirty="0"/>
                        <a:t>Hong</a:t>
                      </a:r>
                      <a:r>
                        <a:rPr lang="pt-BR" sz="1200" baseline="0" dirty="0"/>
                        <a:t> Kong</a:t>
                      </a:r>
                      <a:endParaRPr lang="pt-BR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124,26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2,63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42.227,57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180,01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3,43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74.547,11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44,86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4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Chile</a:t>
                      </a:r>
                    </a:p>
                    <a:p>
                      <a:endParaRPr lang="pt-BR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67,37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1,42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16.947,35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160,92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3,07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302.762,82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138,85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749">
                <a:tc>
                  <a:txBody>
                    <a:bodyPr/>
                    <a:lstStyle/>
                    <a:p>
                      <a:r>
                        <a:rPr lang="pt-BR" sz="1200" dirty="0"/>
                        <a:t>Outros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1.933,27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40,86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5.223.374,23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1.665,67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31,77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5.565.310,13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-13,84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6433" name="CaixaDeTexto 5">
            <a:extLst>
              <a:ext uri="{FF2B5EF4-FFF2-40B4-BE49-F238E27FC236}">
                <a16:creationId xmlns:a16="http://schemas.microsoft.com/office/drawing/2014/main" id="{A5D4D835-CD34-E14A-A037-06F5B0EE0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86400"/>
            <a:ext cx="838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/>
              <a:t>Tabela 23: Principais destinos das exportações – Jan-Dez/2015 e Jan-Dez/2019 – US$ Milhões e toneladas</a:t>
            </a:r>
          </a:p>
        </p:txBody>
      </p:sp>
      <p:sp>
        <p:nvSpPr>
          <p:cNvPr id="56434" name="CaixaDeTexto 6">
            <a:extLst>
              <a:ext uri="{FF2B5EF4-FFF2-40B4-BE49-F238E27FC236}">
                <a16:creationId xmlns:a16="http://schemas.microsoft.com/office/drawing/2014/main" id="{20930C45-F265-D94C-CE7C-5670EC68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64673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 dirty="0"/>
              <a:t>Fonte: </a:t>
            </a:r>
            <a:r>
              <a:rPr lang="pt-BR" altLang="pt-BR" sz="1200" dirty="0" err="1"/>
              <a:t>Comexstat</a:t>
            </a:r>
            <a:r>
              <a:rPr lang="pt-BR" altLang="pt-BR" sz="1200" dirty="0"/>
              <a:t>, elaboração EPL</a:t>
            </a:r>
          </a:p>
        </p:txBody>
      </p:sp>
      <p:sp>
        <p:nvSpPr>
          <p:cNvPr id="56435" name="CaixaDeTexto 7">
            <a:extLst>
              <a:ext uri="{FF2B5EF4-FFF2-40B4-BE49-F238E27FC236}">
                <a16:creationId xmlns:a16="http://schemas.microsoft.com/office/drawing/2014/main" id="{984652E3-CC8C-4DD6-27A0-340E70AD1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9388"/>
            <a:ext cx="105838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600" b="1" dirty="0">
                <a:solidFill>
                  <a:schemeClr val="tx2"/>
                </a:solidFill>
              </a:rPr>
              <a:t>DESTINOS DAS EXPORTACÕES DE MATO GROSSO DO SUL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739" y="2158441"/>
            <a:ext cx="6902450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</a:tabLst>
            </a:pPr>
            <a:r>
              <a:rPr sz="2000" dirty="0">
                <a:latin typeface="Arial"/>
                <a:cs typeface="Arial"/>
              </a:rPr>
              <a:t>MS será </a:t>
            </a:r>
            <a:r>
              <a:rPr sz="2000" spc="-10" dirty="0">
                <a:latin typeface="Arial"/>
                <a:cs typeface="Arial"/>
              </a:rPr>
              <a:t>uma </a:t>
            </a:r>
            <a:r>
              <a:rPr sz="2000" spc="-5" dirty="0">
                <a:latin typeface="Arial"/>
                <a:cs typeface="Arial"/>
              </a:rPr>
              <a:t>grande plataforma </a:t>
            </a:r>
            <a:r>
              <a:rPr sz="2000" dirty="0">
                <a:latin typeface="Arial"/>
                <a:cs typeface="Arial"/>
              </a:rPr>
              <a:t>de conexão nacional.  Redistribuirá </a:t>
            </a:r>
            <a:r>
              <a:rPr sz="2000" spc="-5" dirty="0">
                <a:latin typeface="Arial"/>
                <a:cs typeface="Arial"/>
              </a:rPr>
              <a:t>produtos para </a:t>
            </a:r>
            <a:r>
              <a:rPr sz="2000" dirty="0">
                <a:latin typeface="Arial"/>
                <a:cs typeface="Arial"/>
              </a:rPr>
              <a:t>o Norte, </a:t>
            </a:r>
            <a:r>
              <a:rPr sz="2000" spc="-5" dirty="0">
                <a:latin typeface="Arial"/>
                <a:cs typeface="Arial"/>
              </a:rPr>
              <a:t>Nordeste 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5" dirty="0">
                <a:latin typeface="Arial"/>
                <a:cs typeface="Arial"/>
              </a:rPr>
              <a:t>Centro-  </a:t>
            </a:r>
            <a:r>
              <a:rPr sz="2000" dirty="0">
                <a:latin typeface="Arial"/>
                <a:cs typeface="Arial"/>
              </a:rPr>
              <a:t>Oeste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"/>
            </a:pPr>
            <a:endParaRPr sz="1950">
              <a:latin typeface="Arial"/>
              <a:cs typeface="Arial"/>
            </a:endParaRPr>
          </a:p>
          <a:p>
            <a:pPr marL="299085" marR="5715" indent="-287020" algn="just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2000" dirty="0">
                <a:latin typeface="Arial"/>
                <a:cs typeface="Arial"/>
              </a:rPr>
              <a:t>Além disso, </a:t>
            </a:r>
            <a:r>
              <a:rPr sz="2000" spc="-5" dirty="0">
                <a:latin typeface="Arial"/>
                <a:cs typeface="Arial"/>
              </a:rPr>
              <a:t>insumos importados poderão ser  transformados em produtos finais </a:t>
            </a:r>
            <a:r>
              <a:rPr sz="2000" dirty="0">
                <a:latin typeface="Arial"/>
                <a:cs typeface="Arial"/>
              </a:rPr>
              <a:t>no Estado, </a:t>
            </a:r>
            <a:r>
              <a:rPr sz="2000" spc="-5" dirty="0">
                <a:latin typeface="Arial"/>
                <a:cs typeface="Arial"/>
              </a:rPr>
              <a:t>gerando  </a:t>
            </a:r>
            <a:r>
              <a:rPr sz="2000" dirty="0">
                <a:latin typeface="Arial"/>
                <a:cs typeface="Arial"/>
              </a:rPr>
              <a:t>novas oportunidades de negócios 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empregos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88807" y="1938527"/>
            <a:ext cx="3238500" cy="3234055"/>
            <a:chOff x="7988807" y="1938527"/>
            <a:chExt cx="3238500" cy="3234055"/>
          </a:xfrm>
        </p:grpSpPr>
        <p:sp>
          <p:nvSpPr>
            <p:cNvPr id="4" name="object 4"/>
            <p:cNvSpPr/>
            <p:nvPr/>
          </p:nvSpPr>
          <p:spPr>
            <a:xfrm>
              <a:off x="7988807" y="1938527"/>
              <a:ext cx="3238500" cy="32339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83879" y="2133599"/>
              <a:ext cx="2668524" cy="26639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6875" y="706882"/>
            <a:ext cx="9865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75" dirty="0">
                <a:solidFill>
                  <a:srgbClr val="001F5F"/>
                </a:solidFill>
                <a:latin typeface="Arial"/>
                <a:cs typeface="Arial"/>
              </a:rPr>
              <a:t>MATO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GROSSO DO SUL: POSIÇÃO</a:t>
            </a:r>
            <a:r>
              <a:rPr sz="32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PRIVILEGIADA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5774</TotalTime>
  <Words>1733</Words>
  <Application>Microsoft Office PowerPoint</Application>
  <PresentationFormat>Widescreen</PresentationFormat>
  <Paragraphs>306</Paragraphs>
  <Slides>28</Slides>
  <Notes>5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Office Theme</vt:lpstr>
      <vt:lpstr>Apresentação do PowerPoint</vt:lpstr>
      <vt:lpstr>O CORREDOR RODOVIÁRIO BIOCEÂNICO</vt:lpstr>
      <vt:lpstr>MERCADOS</vt:lpstr>
      <vt:lpstr>MAPA DA EVOLUÇÃO DO PRINCIPAL DESTINO DAS EXPORTAÇÕES BRASILEIRAS (2000-2021)</vt:lpstr>
      <vt:lpstr>Apresentação do PowerPoint</vt:lpstr>
      <vt:lpstr>ESTUDO DO MRE SOBRE EXPORTAÇÕES DA  CARNE DE MS</vt:lpstr>
      <vt:lpstr>VANTAGENS: REDUÇÃO NO TEMPO DE VIAGEM  E NO VALOR DO FRETE</vt:lpstr>
      <vt:lpstr>Apresentação do PowerPoint</vt:lpstr>
      <vt:lpstr>MATO GROSSO DO SUL: POSIÇÃO PRIVILEGIADA</vt:lpstr>
      <vt:lpstr>Apresentação do PowerPoint</vt:lpstr>
      <vt:lpstr>O QUE ESTÁ SENDO REALIZADO: BRASIL</vt:lpstr>
      <vt:lpstr>INFRAESTRUTURA EM PORTO MURTINHO</vt:lpstr>
      <vt:lpstr>O QUE ESTÁ SENDO REALIZADO: PONTE</vt:lpstr>
      <vt:lpstr>Apresentação do PowerPoint</vt:lpstr>
      <vt:lpstr>LADO PARAGUAI: Todas estacas 100% executadas • Todos os blocos 100% executados • Pilares em execução 100% • Travessas em execução 100% • Pilar 13 (Principal) 60% • Viadutos (10 vãos) 90% </vt:lpstr>
      <vt:lpstr>LADO BRASIL: Todas estacas 100% executadas • Blocos em execução 100% • Pilares em execução 100% • Travessas em execução 80%</vt:lpstr>
      <vt:lpstr>PRIMEIRAS AÇÕES PARA DIVULGAR A ROTA BIOCEÂNICA E CRIAR  OPORTUNIDADES DE NEGÓCIOS</vt:lpstr>
      <vt:lpstr>OPORTUNIDADES DE NEGÓCIOS</vt:lpstr>
      <vt:lpstr>PRIMEIRA REUNIÃO DA FRENTE DE INTEGRAÇÃO PARLAMENTAR PELA ROTA BIOCEÂNICA</vt:lpstr>
      <vt:lpstr>Exercício da diplomacia parlamentar para o fortalecimento da governança e acompanhamento do Projeto da Rota. </vt:lpstr>
      <vt:lpstr>A ROTA BIOCEÂNICA NO PARLASUL</vt:lpstr>
      <vt:lpstr>AÇÕES REALIZADAS EM 2023</vt:lpstr>
      <vt:lpstr>Apresentação do PowerPoint</vt:lpstr>
      <vt:lpstr> AÇÕES REALIZADAS EM 2023</vt:lpstr>
      <vt:lpstr>Apresentação do PowerPoint</vt:lpstr>
      <vt:lpstr>DESAFIOS</vt:lpstr>
      <vt:lpstr>MOBILIZAÇÃO DE TODOS PARA QUE, EM 2024, ESSE  SONHO IDEALIZADO HÁ DÉCADAS ESTEJA  OPERACIONAL</vt:lpstr>
      <vt:lpstr>SENADOR NELSINHO TRAD (PSD/MS)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CORREDOR RODOVIARIO  BIOCEÁNICO: EL IMPORTANTE  IMPACTO Y LA NUEVA MIRADA  DE LOGÍSTICA PARA  PARAGUAY</dc:title>
  <dc:creator>user</dc:creator>
  <cp:lastModifiedBy>Patrícia Elaine de Lima Costa</cp:lastModifiedBy>
  <cp:revision>81</cp:revision>
  <cp:lastPrinted>2024-08-13T17:49:35Z</cp:lastPrinted>
  <dcterms:created xsi:type="dcterms:W3CDTF">2021-03-17T23:00:24Z</dcterms:created>
  <dcterms:modified xsi:type="dcterms:W3CDTF">2024-08-13T17:49:42Z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2021-03-17T00:00:00Z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2021-03-17T00:00:00Z</vt:filetime>
  </property>
</Properties>
</file>